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notesSlides/notesSlide1.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notesSlides/notesSlide2.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notesSlides/notesSlide3.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notesSlides/notesSlide4.xml" ContentType="application/vnd.openxmlformats-officedocument.presentationml.notesSlide+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notesSlides/notesSlide5.xml" ContentType="application/vnd.openxmlformats-officedocument.presentationml.notesSlide+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notesSlides/notesSlide6.xml" ContentType="application/vnd.openxmlformats-officedocument.presentationml.notesSlide+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notesSlides/notesSlide7.xml" ContentType="application/vnd.openxmlformats-officedocument.presentationml.notesSlide+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notesSlides/notesSlide8.xml" ContentType="application/vnd.openxmlformats-officedocument.presentationml.notesSlide+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notesSlides/notesSlide9.xml" ContentType="application/vnd.openxmlformats-officedocument.presentationml.notesSlide+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notesSlides/notesSlide10.xml" ContentType="application/vnd.openxmlformats-officedocument.presentationml.notesSlide+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notesSlides/notesSlide11.xml" ContentType="application/vnd.openxmlformats-officedocument.presentationml.notesSlide+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notesSlides/notesSlide12.xml" ContentType="application/vnd.openxmlformats-officedocument.presentationml.notesSlide+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notesSlides/notesSlide13.xml" ContentType="application/vnd.openxmlformats-officedocument.presentationml.notesSlide+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notesSlides/notesSlide14.xml" ContentType="application/vnd.openxmlformats-officedocument.presentationml.notesSlide+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notesSlides/notesSlide15.xml" ContentType="application/vnd.openxmlformats-officedocument.presentationml.notesSlide+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notesSlides/notesSlide16.xml" ContentType="application/vnd.openxmlformats-officedocument.presentationml.notesSlide+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notesSlides/notesSlide17.xml" ContentType="application/vnd.openxmlformats-officedocument.presentationml.notesSlide+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charts/chart1.xml" ContentType="application/vnd.openxmlformats-officedocument.drawingml.chart+xml"/>
  <Override PartName="/ppt/drawings/drawing1.xml" ContentType="application/vnd.openxmlformats-officedocument.drawingml.chartshape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notesSlides/notesSlide18.xml" ContentType="application/vnd.openxmlformats-officedocument.presentationml.notesSlide+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notesSlides/notesSlide19.xml" ContentType="application/vnd.openxmlformats-officedocument.presentationml.notesSlide+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notesSlides/notesSlide20.xml" ContentType="application/vnd.openxmlformats-officedocument.presentationml.notesSlide+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notesSlides/notesSlide21.xml" ContentType="application/vnd.openxmlformats-officedocument.presentationml.notesSlide+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notesSlides/notesSlide22.xml" ContentType="application/vnd.openxmlformats-officedocument.presentationml.notesSlide+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notesSlides/notesSlide23.xml" ContentType="application/vnd.openxmlformats-officedocument.presentationml.notesSlide+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notesSlides/notesSlide24.xml" ContentType="application/vnd.openxmlformats-officedocument.presentationml.notesSlide+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notesSlides/notesSlide25.xml" ContentType="application/vnd.openxmlformats-officedocument.presentationml.notesSlide+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notesSlides/notesSlide26.xml" ContentType="application/vnd.openxmlformats-officedocument.presentationml.notesSlide+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notesSlides/notesSlide27.xml" ContentType="application/vnd.openxmlformats-officedocument.presentationml.notesSlide+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notesSlides/notesSlide28.xml" ContentType="application/vnd.openxmlformats-officedocument.presentationml.notesSlide+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notesSlides/notesSlide29.xml" ContentType="application/vnd.openxmlformats-officedocument.presentationml.notesSlide+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notesSlides/notesSlide30.xml" ContentType="application/vnd.openxmlformats-officedocument.presentationml.notesSlide+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notesSlides/notesSlide31.xml" ContentType="application/vnd.openxmlformats-officedocument.presentationml.notesSlide+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notesSlides/notesSlide32.xml" ContentType="application/vnd.openxmlformats-officedocument.presentationml.notesSlide+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8"/>
  </p:notesMasterIdLst>
  <p:sldIdLst>
    <p:sldId id="256" r:id="rId2"/>
    <p:sldId id="258" r:id="rId3"/>
    <p:sldId id="275" r:id="rId4"/>
    <p:sldId id="371" r:id="rId5"/>
    <p:sldId id="259" r:id="rId6"/>
    <p:sldId id="335" r:id="rId7"/>
    <p:sldId id="343" r:id="rId8"/>
    <p:sldId id="279" r:id="rId9"/>
    <p:sldId id="410" r:id="rId10"/>
    <p:sldId id="411" r:id="rId11"/>
    <p:sldId id="408" r:id="rId12"/>
    <p:sldId id="277" r:id="rId13"/>
    <p:sldId id="273" r:id="rId14"/>
    <p:sldId id="261" r:id="rId15"/>
    <p:sldId id="281" r:id="rId16"/>
    <p:sldId id="286" r:id="rId17"/>
    <p:sldId id="287" r:id="rId18"/>
    <p:sldId id="389" r:id="rId19"/>
    <p:sldId id="290" r:id="rId20"/>
    <p:sldId id="414" r:id="rId21"/>
    <p:sldId id="417" r:id="rId22"/>
    <p:sldId id="282" r:id="rId23"/>
    <p:sldId id="297" r:id="rId24"/>
    <p:sldId id="369" r:id="rId25"/>
    <p:sldId id="416" r:id="rId26"/>
    <p:sldId id="300" r:id="rId27"/>
    <p:sldId id="432" r:id="rId28"/>
    <p:sldId id="301" r:id="rId29"/>
    <p:sldId id="306" r:id="rId30"/>
    <p:sldId id="396" r:id="rId31"/>
    <p:sldId id="418" r:id="rId32"/>
    <p:sldId id="403" r:id="rId33"/>
    <p:sldId id="404" r:id="rId34"/>
    <p:sldId id="303" r:id="rId35"/>
    <p:sldId id="262" r:id="rId36"/>
    <p:sldId id="305" r:id="rId37"/>
    <p:sldId id="393" r:id="rId38"/>
    <p:sldId id="308" r:id="rId39"/>
    <p:sldId id="315" r:id="rId40"/>
    <p:sldId id="309" r:id="rId41"/>
    <p:sldId id="310" r:id="rId42"/>
    <p:sldId id="311" r:id="rId43"/>
    <p:sldId id="397" r:id="rId44"/>
    <p:sldId id="420" r:id="rId45"/>
    <p:sldId id="421" r:id="rId46"/>
    <p:sldId id="398" r:id="rId47"/>
    <p:sldId id="399" r:id="rId48"/>
    <p:sldId id="317" r:id="rId49"/>
    <p:sldId id="422" r:id="rId50"/>
    <p:sldId id="423" r:id="rId51"/>
    <p:sldId id="425" r:id="rId52"/>
    <p:sldId id="426" r:id="rId53"/>
    <p:sldId id="427" r:id="rId54"/>
    <p:sldId id="312" r:id="rId55"/>
    <p:sldId id="318" r:id="rId56"/>
    <p:sldId id="428" r:id="rId57"/>
    <p:sldId id="429" r:id="rId58"/>
    <p:sldId id="430" r:id="rId59"/>
    <p:sldId id="263" r:id="rId60"/>
    <p:sldId id="319" r:id="rId61"/>
    <p:sldId id="329" r:id="rId62"/>
    <p:sldId id="328" r:id="rId63"/>
    <p:sldId id="332" r:id="rId64"/>
    <p:sldId id="394" r:id="rId65"/>
    <p:sldId id="267" r:id="rId66"/>
    <p:sldId id="266" r:id="rId67"/>
  </p:sldIdLst>
  <p:sldSz cx="9144000" cy="6858000" type="screen4x3"/>
  <p:notesSz cx="7023100" cy="93091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638" autoAdjust="0"/>
    <p:restoredTop sz="76392" autoAdjust="0"/>
  </p:normalViewPr>
  <p:slideViewPr>
    <p:cSldViewPr>
      <p:cViewPr varScale="1">
        <p:scale>
          <a:sx n="84" d="100"/>
          <a:sy n="84" d="100"/>
        </p:scale>
        <p:origin x="1638"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Feuille_de_calcul_Microsoft_Excel.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11"/>
    </mc:Choice>
    <mc:Fallback>
      <c:style val="11"/>
    </mc:Fallback>
  </mc:AlternateContent>
  <c:chart>
    <c:title>
      <c:layout>
        <c:manualLayout>
          <c:xMode val="edge"/>
          <c:yMode val="edge"/>
          <c:x val="0.2623572227082725"/>
          <c:y val="1.9642228626261415E-2"/>
        </c:manualLayout>
      </c:layout>
      <c:overlay val="0"/>
    </c:title>
    <c:autoTitleDeleted val="0"/>
    <c:plotArea>
      <c:layout>
        <c:manualLayout>
          <c:layoutTarget val="inner"/>
          <c:xMode val="edge"/>
          <c:yMode val="edge"/>
          <c:x val="0.15046855254204336"/>
          <c:y val="0.11785337175756851"/>
          <c:w val="0.45891209779333142"/>
          <c:h val="0.83444407300722534"/>
        </c:manualLayout>
      </c:layout>
      <c:doughnutChart>
        <c:varyColors val="1"/>
        <c:ser>
          <c:idx val="0"/>
          <c:order val="0"/>
          <c:tx>
            <c:strRef>
              <c:f>Feuil1!$B$1</c:f>
              <c:strCache>
                <c:ptCount val="1"/>
                <c:pt idx="0">
                  <c:v>7.5 Heures /sem.</c:v>
                </c:pt>
              </c:strCache>
            </c:strRef>
          </c:tx>
          <c:explosion val="15"/>
          <c:cat>
            <c:strRef>
              <c:f>Feuil1!$A$2:$A$6</c:f>
              <c:strCache>
                <c:ptCount val="5"/>
                <c:pt idx="0">
                  <c:v>Curation (2.5)</c:v>
                </c:pt>
                <c:pt idx="1">
                  <c:v>Pérennité (2)</c:v>
                </c:pt>
                <c:pt idx="2">
                  <c:v>Twitter (1)</c:v>
                </c:pt>
                <c:pt idx="3">
                  <c:v>Chronique (2)</c:v>
                </c:pt>
                <c:pt idx="4">
                  <c:v>Maintenance (,5)</c:v>
                </c:pt>
              </c:strCache>
            </c:strRef>
          </c:cat>
          <c:val>
            <c:numRef>
              <c:f>Feuil1!$B$2:$B$6</c:f>
              <c:numCache>
                <c:formatCode>General</c:formatCode>
                <c:ptCount val="5"/>
                <c:pt idx="0">
                  <c:v>2.5</c:v>
                </c:pt>
                <c:pt idx="1">
                  <c:v>2</c:v>
                </c:pt>
                <c:pt idx="2">
                  <c:v>1</c:v>
                </c:pt>
                <c:pt idx="3">
                  <c:v>2</c:v>
                </c:pt>
                <c:pt idx="4">
                  <c:v>0.5</c:v>
                </c:pt>
              </c:numCache>
            </c:numRef>
          </c:val>
          <c:extLst>
            <c:ext xmlns:c16="http://schemas.microsoft.com/office/drawing/2014/chart" uri="{C3380CC4-5D6E-409C-BE32-E72D297353CC}">
              <c16:uniqueId val="{00000000-C73F-437D-BEF9-4F6DFBCA1555}"/>
            </c:ext>
          </c:extLst>
        </c:ser>
        <c:dLbls>
          <c:showLegendKey val="0"/>
          <c:showVal val="0"/>
          <c:showCatName val="0"/>
          <c:showSerName val="0"/>
          <c:showPercent val="0"/>
          <c:showBubbleSize val="0"/>
          <c:showLeaderLines val="1"/>
        </c:dLbls>
        <c:firstSliceAng val="0"/>
        <c:holeSize val="50"/>
      </c:doughnutChart>
    </c:plotArea>
    <c:legend>
      <c:legendPos val="r"/>
      <c:layout>
        <c:manualLayout>
          <c:xMode val="edge"/>
          <c:yMode val="edge"/>
          <c:x val="0.67651586954408494"/>
          <c:y val="0.29283646375368072"/>
          <c:w val="0.23311376008554488"/>
          <c:h val="0.38940994435880277"/>
        </c:manualLayout>
      </c:layout>
      <c:overlay val="0"/>
    </c:legend>
    <c:plotVisOnly val="1"/>
    <c:dispBlanksAs val="gap"/>
    <c:showDLblsOverMax val="0"/>
  </c:chart>
  <c:txPr>
    <a:bodyPr/>
    <a:lstStyle/>
    <a:p>
      <a:pPr>
        <a:defRPr sz="1800"/>
      </a:pPr>
      <a:endParaRPr lang="fr-FR"/>
    </a:p>
  </c:txPr>
  <c:externalData r:id="rId1">
    <c:autoUpdate val="0"/>
  </c:externalData>
  <c:userShapes r:id="rId2"/>
</c:chartSpace>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8014608-F84D-4198-B8C9-9BD365AD93BC}" type="doc">
      <dgm:prSet loTypeId="urn:microsoft.com/office/officeart/2009/3/layout/IncreasingArrowsProcess" loCatId="process" qsTypeId="urn:microsoft.com/office/officeart/2005/8/quickstyle/simple1" qsCatId="simple" csTypeId="urn:microsoft.com/office/officeart/2005/8/colors/colorful3" csCatId="colorful" phldr="1"/>
      <dgm:spPr/>
      <dgm:t>
        <a:bodyPr/>
        <a:lstStyle/>
        <a:p>
          <a:endParaRPr lang="fr-CA"/>
        </a:p>
      </dgm:t>
    </dgm:pt>
    <dgm:pt modelId="{EED48F3B-76FC-4D89-982D-ADE3FA3E6D9C}">
      <dgm:prSet phldrT="[Texte]"/>
      <dgm:spPr/>
      <dgm:t>
        <a:bodyPr/>
        <a:lstStyle/>
        <a:p>
          <a:r>
            <a:rPr lang="fr-CA" dirty="0" smtClean="0"/>
            <a:t>Recueillir l’information</a:t>
          </a:r>
          <a:endParaRPr lang="fr-CA" dirty="0"/>
        </a:p>
      </dgm:t>
    </dgm:pt>
    <dgm:pt modelId="{FDF6BBF2-D185-44B0-B0F1-839CA7B42C12}" type="parTrans" cxnId="{49AE87CF-C386-4C26-A358-EB37B76CABE4}">
      <dgm:prSet/>
      <dgm:spPr/>
      <dgm:t>
        <a:bodyPr/>
        <a:lstStyle/>
        <a:p>
          <a:endParaRPr lang="fr-CA"/>
        </a:p>
      </dgm:t>
    </dgm:pt>
    <dgm:pt modelId="{70CF5B7E-6566-4733-93AC-5E8D86F379BE}" type="sibTrans" cxnId="{49AE87CF-C386-4C26-A358-EB37B76CABE4}">
      <dgm:prSet/>
      <dgm:spPr/>
      <dgm:t>
        <a:bodyPr/>
        <a:lstStyle/>
        <a:p>
          <a:endParaRPr lang="fr-CA"/>
        </a:p>
      </dgm:t>
    </dgm:pt>
    <dgm:pt modelId="{4C7332FA-AFE3-442F-A1FA-8F596E4F43A8}">
      <dgm:prSet phldrT="[Texte]"/>
      <dgm:spPr/>
      <dgm:t>
        <a:bodyPr/>
        <a:lstStyle/>
        <a:p>
          <a:r>
            <a:rPr lang="fr-CA" dirty="0" smtClean="0"/>
            <a:t>En faire la curation</a:t>
          </a:r>
          <a:endParaRPr lang="fr-CA" dirty="0"/>
        </a:p>
      </dgm:t>
    </dgm:pt>
    <dgm:pt modelId="{5248A527-BC80-48FF-AA20-10C02FDCCB6A}" type="parTrans" cxnId="{E3133541-000A-4A5A-8B0C-DECEAEE0384F}">
      <dgm:prSet/>
      <dgm:spPr/>
      <dgm:t>
        <a:bodyPr/>
        <a:lstStyle/>
        <a:p>
          <a:endParaRPr lang="fr-CA"/>
        </a:p>
      </dgm:t>
    </dgm:pt>
    <dgm:pt modelId="{876DDE36-77AA-464A-A528-1F029BE82382}" type="sibTrans" cxnId="{E3133541-000A-4A5A-8B0C-DECEAEE0384F}">
      <dgm:prSet/>
      <dgm:spPr/>
      <dgm:t>
        <a:bodyPr/>
        <a:lstStyle/>
        <a:p>
          <a:endParaRPr lang="fr-CA"/>
        </a:p>
      </dgm:t>
    </dgm:pt>
    <dgm:pt modelId="{4BE5E32E-A88E-4ACA-AF04-03001D3690A7}">
      <dgm:prSet phldrT="[Texte]"/>
      <dgm:spPr/>
      <dgm:t>
        <a:bodyPr/>
        <a:lstStyle/>
        <a:p>
          <a:r>
            <a:rPr lang="fr-CA" dirty="0" smtClean="0"/>
            <a:t>Préserver l’information</a:t>
          </a:r>
          <a:endParaRPr lang="fr-CA" dirty="0"/>
        </a:p>
      </dgm:t>
    </dgm:pt>
    <dgm:pt modelId="{1FC55392-2B08-4625-BB47-47BBA7A916FC}" type="parTrans" cxnId="{4BC6C0B4-CF23-421C-ACD3-53859635D748}">
      <dgm:prSet/>
      <dgm:spPr/>
      <dgm:t>
        <a:bodyPr/>
        <a:lstStyle/>
        <a:p>
          <a:endParaRPr lang="fr-CA"/>
        </a:p>
      </dgm:t>
    </dgm:pt>
    <dgm:pt modelId="{3B170BBB-3AAD-4339-8B29-681428A3FC61}" type="sibTrans" cxnId="{4BC6C0B4-CF23-421C-ACD3-53859635D748}">
      <dgm:prSet/>
      <dgm:spPr/>
      <dgm:t>
        <a:bodyPr/>
        <a:lstStyle/>
        <a:p>
          <a:endParaRPr lang="fr-CA"/>
        </a:p>
      </dgm:t>
    </dgm:pt>
    <dgm:pt modelId="{1FA35E98-EA28-45A1-A945-4714EE583B75}">
      <dgm:prSet phldrT="[Texte]" custT="1"/>
      <dgm:spPr/>
      <dgm:t>
        <a:bodyPr/>
        <a:lstStyle/>
        <a:p>
          <a:r>
            <a:rPr lang="fr-CA" sz="1600" dirty="0" smtClean="0"/>
            <a:t>Faire la recherche, utiliser des RSS, des alertes.</a:t>
          </a:r>
          <a:endParaRPr lang="fr-CA" sz="1600" dirty="0"/>
        </a:p>
      </dgm:t>
    </dgm:pt>
    <dgm:pt modelId="{A6C1B5B1-8254-45C8-A34B-BD1ADD587DC7}" type="parTrans" cxnId="{65D9DA0F-9B47-410C-9B9C-196A14ABE7C3}">
      <dgm:prSet/>
      <dgm:spPr/>
      <dgm:t>
        <a:bodyPr/>
        <a:lstStyle/>
        <a:p>
          <a:endParaRPr lang="fr-CA"/>
        </a:p>
      </dgm:t>
    </dgm:pt>
    <dgm:pt modelId="{ABB26FFD-684A-4801-A2FC-4BD61B7AD697}" type="sibTrans" cxnId="{65D9DA0F-9B47-410C-9B9C-196A14ABE7C3}">
      <dgm:prSet/>
      <dgm:spPr/>
      <dgm:t>
        <a:bodyPr/>
        <a:lstStyle/>
        <a:p>
          <a:endParaRPr lang="fr-CA"/>
        </a:p>
      </dgm:t>
    </dgm:pt>
    <dgm:pt modelId="{6F06DFA9-E5CD-40AA-8899-06B8D1ADE0E5}">
      <dgm:prSet phldrT="[Texte]" custT="1"/>
      <dgm:spPr/>
      <dgm:t>
        <a:bodyPr/>
        <a:lstStyle/>
        <a:p>
          <a:r>
            <a:rPr lang="fr-CA" sz="1800" dirty="0" smtClean="0"/>
            <a:t>Choix, évaluation, retour sur les stratégies de recherche.</a:t>
          </a:r>
          <a:endParaRPr lang="fr-CA" sz="1800" dirty="0"/>
        </a:p>
      </dgm:t>
    </dgm:pt>
    <dgm:pt modelId="{E40D0FA4-9FD3-4A92-853A-2C276AA1CD14}" type="parTrans" cxnId="{7193CB63-6CB3-4B76-B53E-0CD73CA824A3}">
      <dgm:prSet/>
      <dgm:spPr/>
      <dgm:t>
        <a:bodyPr/>
        <a:lstStyle/>
        <a:p>
          <a:endParaRPr lang="fr-CA"/>
        </a:p>
      </dgm:t>
    </dgm:pt>
    <dgm:pt modelId="{3ACF4455-B5B9-411E-8ADC-C0B023DD4CCA}" type="sibTrans" cxnId="{7193CB63-6CB3-4B76-B53E-0CD73CA824A3}">
      <dgm:prSet/>
      <dgm:spPr/>
      <dgm:t>
        <a:bodyPr/>
        <a:lstStyle/>
        <a:p>
          <a:endParaRPr lang="fr-CA"/>
        </a:p>
      </dgm:t>
    </dgm:pt>
    <dgm:pt modelId="{41EB8DAC-419A-40B0-897E-7F4CEBA3D3B5}">
      <dgm:prSet phldrT="[Texte]" custT="1"/>
      <dgm:spPr/>
      <dgm:t>
        <a:bodyPr/>
        <a:lstStyle/>
        <a:p>
          <a:r>
            <a:rPr lang="fr-CA" sz="1800" dirty="0" smtClean="0"/>
            <a:t>Organiser l’info, la stocker dans un courriel dédier, etc.</a:t>
          </a:r>
          <a:endParaRPr lang="fr-CA" sz="1800" dirty="0"/>
        </a:p>
      </dgm:t>
    </dgm:pt>
    <dgm:pt modelId="{1D4152F4-BA5D-4C7F-BFD3-C7D1EBA3FFB9}" type="parTrans" cxnId="{5FE7066C-C66F-4EC2-B452-56AD2AD03403}">
      <dgm:prSet/>
      <dgm:spPr/>
      <dgm:t>
        <a:bodyPr/>
        <a:lstStyle/>
        <a:p>
          <a:endParaRPr lang="fr-CA"/>
        </a:p>
      </dgm:t>
    </dgm:pt>
    <dgm:pt modelId="{ADB1F186-3500-4C87-BD92-52C11B8FAE75}" type="sibTrans" cxnId="{5FE7066C-C66F-4EC2-B452-56AD2AD03403}">
      <dgm:prSet/>
      <dgm:spPr/>
      <dgm:t>
        <a:bodyPr/>
        <a:lstStyle/>
        <a:p>
          <a:endParaRPr lang="fr-CA"/>
        </a:p>
      </dgm:t>
    </dgm:pt>
    <dgm:pt modelId="{B76642DB-B960-4BCB-A9B9-4F17E78D4146}">
      <dgm:prSet phldrT="[Texte]"/>
      <dgm:spPr/>
      <dgm:t>
        <a:bodyPr/>
        <a:lstStyle/>
        <a:p>
          <a:r>
            <a:rPr lang="fr-CA" dirty="0" smtClean="0"/>
            <a:t>Utiliser l’information</a:t>
          </a:r>
          <a:endParaRPr lang="fr-CA" dirty="0"/>
        </a:p>
      </dgm:t>
    </dgm:pt>
    <dgm:pt modelId="{A4D83FB7-AADD-446A-8D51-16894D364EB6}" type="parTrans" cxnId="{104C81B5-622E-4C15-93F7-D70DF70EDC94}">
      <dgm:prSet/>
      <dgm:spPr/>
      <dgm:t>
        <a:bodyPr/>
        <a:lstStyle/>
        <a:p>
          <a:endParaRPr lang="fr-CA"/>
        </a:p>
      </dgm:t>
    </dgm:pt>
    <dgm:pt modelId="{DCA64F40-FE8C-4644-B552-9D32F7B07E86}" type="sibTrans" cxnId="{104C81B5-622E-4C15-93F7-D70DF70EDC94}">
      <dgm:prSet/>
      <dgm:spPr/>
      <dgm:t>
        <a:bodyPr/>
        <a:lstStyle/>
        <a:p>
          <a:endParaRPr lang="fr-CA"/>
        </a:p>
      </dgm:t>
    </dgm:pt>
    <dgm:pt modelId="{41B3CC83-C326-4149-A635-60910A0DD963}">
      <dgm:prSet phldrT="[Texte]" custT="1"/>
      <dgm:spPr/>
      <dgm:t>
        <a:bodyPr/>
        <a:lstStyle/>
        <a:p>
          <a:r>
            <a:rPr lang="fr-CA" sz="1600" dirty="0" smtClean="0"/>
            <a:t>Diffusion, ajout dans la revue de littérature, etc.</a:t>
          </a:r>
          <a:endParaRPr lang="fr-CA" sz="1600" dirty="0"/>
        </a:p>
      </dgm:t>
    </dgm:pt>
    <dgm:pt modelId="{CE39E93B-0DA1-45C8-B420-8352BEF5E6B9}" type="parTrans" cxnId="{2A94F1ED-E66B-450B-8BCB-12BBCB8234C1}">
      <dgm:prSet/>
      <dgm:spPr/>
      <dgm:t>
        <a:bodyPr/>
        <a:lstStyle/>
        <a:p>
          <a:endParaRPr lang="fr-CA"/>
        </a:p>
      </dgm:t>
    </dgm:pt>
    <dgm:pt modelId="{C70562D8-F47B-4B65-83E1-56EB39EE50B1}" type="sibTrans" cxnId="{2A94F1ED-E66B-450B-8BCB-12BBCB8234C1}">
      <dgm:prSet/>
      <dgm:spPr/>
      <dgm:t>
        <a:bodyPr/>
        <a:lstStyle/>
        <a:p>
          <a:endParaRPr lang="fr-CA"/>
        </a:p>
      </dgm:t>
    </dgm:pt>
    <dgm:pt modelId="{42A02627-D8D7-4054-899B-884E8DEACAEB}" type="pres">
      <dgm:prSet presAssocID="{08014608-F84D-4198-B8C9-9BD365AD93BC}" presName="Name0" presStyleCnt="0">
        <dgm:presLayoutVars>
          <dgm:chMax val="5"/>
          <dgm:chPref val="5"/>
          <dgm:dir/>
          <dgm:animLvl val="lvl"/>
        </dgm:presLayoutVars>
      </dgm:prSet>
      <dgm:spPr/>
      <dgm:t>
        <a:bodyPr/>
        <a:lstStyle/>
        <a:p>
          <a:endParaRPr lang="en-CA"/>
        </a:p>
      </dgm:t>
    </dgm:pt>
    <dgm:pt modelId="{2D138DEC-EEAF-4B6A-83AC-396CC53A01D1}" type="pres">
      <dgm:prSet presAssocID="{EED48F3B-76FC-4D89-982D-ADE3FA3E6D9C}" presName="parentText1" presStyleLbl="node1" presStyleIdx="0" presStyleCnt="4" custLinFactNeighborX="-2410" custLinFactNeighborY="-2791">
        <dgm:presLayoutVars>
          <dgm:chMax/>
          <dgm:chPref val="3"/>
          <dgm:bulletEnabled val="1"/>
        </dgm:presLayoutVars>
      </dgm:prSet>
      <dgm:spPr/>
      <dgm:t>
        <a:bodyPr/>
        <a:lstStyle/>
        <a:p>
          <a:endParaRPr lang="fr-CA"/>
        </a:p>
      </dgm:t>
    </dgm:pt>
    <dgm:pt modelId="{399EEA73-9BF7-43FB-9E74-388F3A9E5C0A}" type="pres">
      <dgm:prSet presAssocID="{EED48F3B-76FC-4D89-982D-ADE3FA3E6D9C}" presName="childText1" presStyleLbl="solidAlignAcc1" presStyleIdx="0" presStyleCnt="4">
        <dgm:presLayoutVars>
          <dgm:chMax val="0"/>
          <dgm:chPref val="0"/>
          <dgm:bulletEnabled val="1"/>
        </dgm:presLayoutVars>
      </dgm:prSet>
      <dgm:spPr/>
      <dgm:t>
        <a:bodyPr/>
        <a:lstStyle/>
        <a:p>
          <a:endParaRPr lang="fr-CA"/>
        </a:p>
      </dgm:t>
    </dgm:pt>
    <dgm:pt modelId="{ECCDFC7D-E677-4599-9589-E95C8644F834}" type="pres">
      <dgm:prSet presAssocID="{4C7332FA-AFE3-442F-A1FA-8F596E4F43A8}" presName="parentText2" presStyleLbl="node1" presStyleIdx="1" presStyleCnt="4">
        <dgm:presLayoutVars>
          <dgm:chMax/>
          <dgm:chPref val="3"/>
          <dgm:bulletEnabled val="1"/>
        </dgm:presLayoutVars>
      </dgm:prSet>
      <dgm:spPr/>
      <dgm:t>
        <a:bodyPr/>
        <a:lstStyle/>
        <a:p>
          <a:endParaRPr lang="en-CA"/>
        </a:p>
      </dgm:t>
    </dgm:pt>
    <dgm:pt modelId="{05A6B460-BDAC-49C5-8D99-41F4B3C37F3D}" type="pres">
      <dgm:prSet presAssocID="{4C7332FA-AFE3-442F-A1FA-8F596E4F43A8}" presName="childText2" presStyleLbl="solidAlignAcc1" presStyleIdx="1" presStyleCnt="4">
        <dgm:presLayoutVars>
          <dgm:chMax val="0"/>
          <dgm:chPref val="0"/>
          <dgm:bulletEnabled val="1"/>
        </dgm:presLayoutVars>
      </dgm:prSet>
      <dgm:spPr/>
      <dgm:t>
        <a:bodyPr/>
        <a:lstStyle/>
        <a:p>
          <a:endParaRPr lang="fr-CA"/>
        </a:p>
      </dgm:t>
    </dgm:pt>
    <dgm:pt modelId="{595388A5-0437-4636-80C8-032C3A628D87}" type="pres">
      <dgm:prSet presAssocID="{4BE5E32E-A88E-4ACA-AF04-03001D3690A7}" presName="parentText3" presStyleLbl="node1" presStyleIdx="2" presStyleCnt="4">
        <dgm:presLayoutVars>
          <dgm:chMax/>
          <dgm:chPref val="3"/>
          <dgm:bulletEnabled val="1"/>
        </dgm:presLayoutVars>
      </dgm:prSet>
      <dgm:spPr/>
      <dgm:t>
        <a:bodyPr/>
        <a:lstStyle/>
        <a:p>
          <a:endParaRPr lang="fr-CA"/>
        </a:p>
      </dgm:t>
    </dgm:pt>
    <dgm:pt modelId="{B47BA48A-AC70-4069-86BE-8F9C7B496572}" type="pres">
      <dgm:prSet presAssocID="{4BE5E32E-A88E-4ACA-AF04-03001D3690A7}" presName="childText3" presStyleLbl="solidAlignAcc1" presStyleIdx="2" presStyleCnt="4">
        <dgm:presLayoutVars>
          <dgm:chMax val="0"/>
          <dgm:chPref val="0"/>
          <dgm:bulletEnabled val="1"/>
        </dgm:presLayoutVars>
      </dgm:prSet>
      <dgm:spPr/>
      <dgm:t>
        <a:bodyPr/>
        <a:lstStyle/>
        <a:p>
          <a:endParaRPr lang="fr-CA"/>
        </a:p>
      </dgm:t>
    </dgm:pt>
    <dgm:pt modelId="{DD40F0DC-56CE-47EA-B4CF-CDEF40896AD6}" type="pres">
      <dgm:prSet presAssocID="{B76642DB-B960-4BCB-A9B9-4F17E78D4146}" presName="parentText4" presStyleLbl="node1" presStyleIdx="3" presStyleCnt="4">
        <dgm:presLayoutVars>
          <dgm:chMax/>
          <dgm:chPref val="3"/>
          <dgm:bulletEnabled val="1"/>
        </dgm:presLayoutVars>
      </dgm:prSet>
      <dgm:spPr/>
      <dgm:t>
        <a:bodyPr/>
        <a:lstStyle/>
        <a:p>
          <a:endParaRPr lang="fr-CA"/>
        </a:p>
      </dgm:t>
    </dgm:pt>
    <dgm:pt modelId="{9394307E-F67F-4E94-8DB6-C20CA19E889E}" type="pres">
      <dgm:prSet presAssocID="{B76642DB-B960-4BCB-A9B9-4F17E78D4146}" presName="childText4" presStyleLbl="solidAlignAcc1" presStyleIdx="3" presStyleCnt="4">
        <dgm:presLayoutVars>
          <dgm:chMax val="0"/>
          <dgm:chPref val="0"/>
          <dgm:bulletEnabled val="1"/>
        </dgm:presLayoutVars>
      </dgm:prSet>
      <dgm:spPr/>
      <dgm:t>
        <a:bodyPr/>
        <a:lstStyle/>
        <a:p>
          <a:endParaRPr lang="fr-CA"/>
        </a:p>
      </dgm:t>
    </dgm:pt>
  </dgm:ptLst>
  <dgm:cxnLst>
    <dgm:cxn modelId="{5FE7066C-C66F-4EC2-B452-56AD2AD03403}" srcId="{4BE5E32E-A88E-4ACA-AF04-03001D3690A7}" destId="{41EB8DAC-419A-40B0-897E-7F4CEBA3D3B5}" srcOrd="0" destOrd="0" parTransId="{1D4152F4-BA5D-4C7F-BFD3-C7D1EBA3FFB9}" sibTransId="{ADB1F186-3500-4C87-BD92-52C11B8FAE75}"/>
    <dgm:cxn modelId="{475348FF-C382-4A68-8120-214EB2E73BC4}" type="presOf" srcId="{4C7332FA-AFE3-442F-A1FA-8F596E4F43A8}" destId="{ECCDFC7D-E677-4599-9589-E95C8644F834}" srcOrd="0" destOrd="0" presId="urn:microsoft.com/office/officeart/2009/3/layout/IncreasingArrowsProcess"/>
    <dgm:cxn modelId="{49AE87CF-C386-4C26-A358-EB37B76CABE4}" srcId="{08014608-F84D-4198-B8C9-9BD365AD93BC}" destId="{EED48F3B-76FC-4D89-982D-ADE3FA3E6D9C}" srcOrd="0" destOrd="0" parTransId="{FDF6BBF2-D185-44B0-B0F1-839CA7B42C12}" sibTransId="{70CF5B7E-6566-4733-93AC-5E8D86F379BE}"/>
    <dgm:cxn modelId="{CD447E7A-FA65-4050-B304-5332ACD2C3F6}" type="presOf" srcId="{1FA35E98-EA28-45A1-A945-4714EE583B75}" destId="{399EEA73-9BF7-43FB-9E74-388F3A9E5C0A}" srcOrd="0" destOrd="0" presId="urn:microsoft.com/office/officeart/2009/3/layout/IncreasingArrowsProcess"/>
    <dgm:cxn modelId="{2A94F1ED-E66B-450B-8BCB-12BBCB8234C1}" srcId="{B76642DB-B960-4BCB-A9B9-4F17E78D4146}" destId="{41B3CC83-C326-4149-A635-60910A0DD963}" srcOrd="0" destOrd="0" parTransId="{CE39E93B-0DA1-45C8-B420-8352BEF5E6B9}" sibTransId="{C70562D8-F47B-4B65-83E1-56EB39EE50B1}"/>
    <dgm:cxn modelId="{8B9F5995-0E1E-4F3E-ABBC-6D2C79DC63B7}" type="presOf" srcId="{EED48F3B-76FC-4D89-982D-ADE3FA3E6D9C}" destId="{2D138DEC-EEAF-4B6A-83AC-396CC53A01D1}" srcOrd="0" destOrd="0" presId="urn:microsoft.com/office/officeart/2009/3/layout/IncreasingArrowsProcess"/>
    <dgm:cxn modelId="{104C81B5-622E-4C15-93F7-D70DF70EDC94}" srcId="{08014608-F84D-4198-B8C9-9BD365AD93BC}" destId="{B76642DB-B960-4BCB-A9B9-4F17E78D4146}" srcOrd="3" destOrd="0" parTransId="{A4D83FB7-AADD-446A-8D51-16894D364EB6}" sibTransId="{DCA64F40-FE8C-4644-B552-9D32F7B07E86}"/>
    <dgm:cxn modelId="{58C35138-5096-4626-9901-4A65D4ACDA72}" type="presOf" srcId="{41EB8DAC-419A-40B0-897E-7F4CEBA3D3B5}" destId="{B47BA48A-AC70-4069-86BE-8F9C7B496572}" srcOrd="0" destOrd="0" presId="urn:microsoft.com/office/officeart/2009/3/layout/IncreasingArrowsProcess"/>
    <dgm:cxn modelId="{A6E7AE7D-B175-4A76-8778-777404F8463D}" type="presOf" srcId="{08014608-F84D-4198-B8C9-9BD365AD93BC}" destId="{42A02627-D8D7-4054-899B-884E8DEACAEB}" srcOrd="0" destOrd="0" presId="urn:microsoft.com/office/officeart/2009/3/layout/IncreasingArrowsProcess"/>
    <dgm:cxn modelId="{7193CB63-6CB3-4B76-B53E-0CD73CA824A3}" srcId="{4C7332FA-AFE3-442F-A1FA-8F596E4F43A8}" destId="{6F06DFA9-E5CD-40AA-8899-06B8D1ADE0E5}" srcOrd="0" destOrd="0" parTransId="{E40D0FA4-9FD3-4A92-853A-2C276AA1CD14}" sibTransId="{3ACF4455-B5B9-411E-8ADC-C0B023DD4CCA}"/>
    <dgm:cxn modelId="{E3133541-000A-4A5A-8B0C-DECEAEE0384F}" srcId="{08014608-F84D-4198-B8C9-9BD365AD93BC}" destId="{4C7332FA-AFE3-442F-A1FA-8F596E4F43A8}" srcOrd="1" destOrd="0" parTransId="{5248A527-BC80-48FF-AA20-10C02FDCCB6A}" sibTransId="{876DDE36-77AA-464A-A528-1F029BE82382}"/>
    <dgm:cxn modelId="{65D9DA0F-9B47-410C-9B9C-196A14ABE7C3}" srcId="{EED48F3B-76FC-4D89-982D-ADE3FA3E6D9C}" destId="{1FA35E98-EA28-45A1-A945-4714EE583B75}" srcOrd="0" destOrd="0" parTransId="{A6C1B5B1-8254-45C8-A34B-BD1ADD587DC7}" sibTransId="{ABB26FFD-684A-4801-A2FC-4BD61B7AD697}"/>
    <dgm:cxn modelId="{647DE15C-F73C-4032-9FB5-FBDF2A40CF9A}" type="presOf" srcId="{41B3CC83-C326-4149-A635-60910A0DD963}" destId="{9394307E-F67F-4E94-8DB6-C20CA19E889E}" srcOrd="0" destOrd="0" presId="urn:microsoft.com/office/officeart/2009/3/layout/IncreasingArrowsProcess"/>
    <dgm:cxn modelId="{4BC6C0B4-CF23-421C-ACD3-53859635D748}" srcId="{08014608-F84D-4198-B8C9-9BD365AD93BC}" destId="{4BE5E32E-A88E-4ACA-AF04-03001D3690A7}" srcOrd="2" destOrd="0" parTransId="{1FC55392-2B08-4625-BB47-47BBA7A916FC}" sibTransId="{3B170BBB-3AAD-4339-8B29-681428A3FC61}"/>
    <dgm:cxn modelId="{0AC257C7-E9E8-4C10-863F-B56B85A4080A}" type="presOf" srcId="{4BE5E32E-A88E-4ACA-AF04-03001D3690A7}" destId="{595388A5-0437-4636-80C8-032C3A628D87}" srcOrd="0" destOrd="0" presId="urn:microsoft.com/office/officeart/2009/3/layout/IncreasingArrowsProcess"/>
    <dgm:cxn modelId="{09C77C1E-3281-4EAE-AA81-33FC78760F49}" type="presOf" srcId="{B76642DB-B960-4BCB-A9B9-4F17E78D4146}" destId="{DD40F0DC-56CE-47EA-B4CF-CDEF40896AD6}" srcOrd="0" destOrd="0" presId="urn:microsoft.com/office/officeart/2009/3/layout/IncreasingArrowsProcess"/>
    <dgm:cxn modelId="{D07CA3F5-467F-4F73-8C88-D1E11E222F9C}" type="presOf" srcId="{6F06DFA9-E5CD-40AA-8899-06B8D1ADE0E5}" destId="{05A6B460-BDAC-49C5-8D99-41F4B3C37F3D}" srcOrd="0" destOrd="0" presId="urn:microsoft.com/office/officeart/2009/3/layout/IncreasingArrowsProcess"/>
    <dgm:cxn modelId="{A762CAF8-44F7-4697-ADDA-C5C278AEB185}" type="presParOf" srcId="{42A02627-D8D7-4054-899B-884E8DEACAEB}" destId="{2D138DEC-EEAF-4B6A-83AC-396CC53A01D1}" srcOrd="0" destOrd="0" presId="urn:microsoft.com/office/officeart/2009/3/layout/IncreasingArrowsProcess"/>
    <dgm:cxn modelId="{8C6B8E67-02B5-4A74-9B43-CC7B27B57B4E}" type="presParOf" srcId="{42A02627-D8D7-4054-899B-884E8DEACAEB}" destId="{399EEA73-9BF7-43FB-9E74-388F3A9E5C0A}" srcOrd="1" destOrd="0" presId="urn:microsoft.com/office/officeart/2009/3/layout/IncreasingArrowsProcess"/>
    <dgm:cxn modelId="{8E57F0ED-7F0A-47A6-B389-34402EC7DAA1}" type="presParOf" srcId="{42A02627-D8D7-4054-899B-884E8DEACAEB}" destId="{ECCDFC7D-E677-4599-9589-E95C8644F834}" srcOrd="2" destOrd="0" presId="urn:microsoft.com/office/officeart/2009/3/layout/IncreasingArrowsProcess"/>
    <dgm:cxn modelId="{2FE45519-4C29-4379-A158-F474FEEC99AD}" type="presParOf" srcId="{42A02627-D8D7-4054-899B-884E8DEACAEB}" destId="{05A6B460-BDAC-49C5-8D99-41F4B3C37F3D}" srcOrd="3" destOrd="0" presId="urn:microsoft.com/office/officeart/2009/3/layout/IncreasingArrowsProcess"/>
    <dgm:cxn modelId="{667D04F0-D9FF-4663-95EE-AD0FDE2CCFEB}" type="presParOf" srcId="{42A02627-D8D7-4054-899B-884E8DEACAEB}" destId="{595388A5-0437-4636-80C8-032C3A628D87}" srcOrd="4" destOrd="0" presId="urn:microsoft.com/office/officeart/2009/3/layout/IncreasingArrowsProcess"/>
    <dgm:cxn modelId="{650F4D0A-008C-449B-B8B6-7A9B0D79AF47}" type="presParOf" srcId="{42A02627-D8D7-4054-899B-884E8DEACAEB}" destId="{B47BA48A-AC70-4069-86BE-8F9C7B496572}" srcOrd="5" destOrd="0" presId="urn:microsoft.com/office/officeart/2009/3/layout/IncreasingArrowsProcess"/>
    <dgm:cxn modelId="{85274794-F947-4F44-AC1B-22C59CAA6D70}" type="presParOf" srcId="{42A02627-D8D7-4054-899B-884E8DEACAEB}" destId="{DD40F0DC-56CE-47EA-B4CF-CDEF40896AD6}" srcOrd="6" destOrd="0" presId="urn:microsoft.com/office/officeart/2009/3/layout/IncreasingArrowsProcess"/>
    <dgm:cxn modelId="{500F9343-37EB-4933-94B9-B04BF61AAF3B}" type="presParOf" srcId="{42A02627-D8D7-4054-899B-884E8DEACAEB}" destId="{9394307E-F67F-4E94-8DB6-C20CA19E889E}" srcOrd="7" destOrd="0" presId="urn:microsoft.com/office/officeart/2009/3/layout/IncreasingArrowsProcess"/>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9743468-2543-45E2-ADD5-0CD65428E5A0}" type="doc">
      <dgm:prSet loTypeId="urn:microsoft.com/office/officeart/2005/8/layout/cycle2" loCatId="cycle" qsTypeId="urn:microsoft.com/office/officeart/2005/8/quickstyle/simple1" qsCatId="simple" csTypeId="urn:microsoft.com/office/officeart/2005/8/colors/accent1_2" csCatId="accent1" phldr="1"/>
      <dgm:spPr/>
      <dgm:t>
        <a:bodyPr/>
        <a:lstStyle/>
        <a:p>
          <a:endParaRPr lang="fr-CA"/>
        </a:p>
      </dgm:t>
    </dgm:pt>
    <dgm:pt modelId="{6C55673B-127E-4548-9A54-314DE97B0DB5}">
      <dgm:prSet phldrT="[Texte]"/>
      <dgm:spPr>
        <a:solidFill>
          <a:schemeClr val="accent2"/>
        </a:solidFill>
        <a:ln>
          <a:solidFill>
            <a:schemeClr val="accent2"/>
          </a:solidFill>
        </a:ln>
      </dgm:spPr>
      <dgm:t>
        <a:bodyPr/>
        <a:lstStyle/>
        <a:p>
          <a:r>
            <a:rPr lang="fr-CA" dirty="0" smtClean="0"/>
            <a:t>Préparation</a:t>
          </a:r>
          <a:endParaRPr lang="fr-CA" dirty="0"/>
        </a:p>
      </dgm:t>
    </dgm:pt>
    <dgm:pt modelId="{7D88F524-4AD7-41A5-9D8D-A1C7BFB5F538}" type="parTrans" cxnId="{81D0368D-DAA1-4CED-A219-6C7EC11B5766}">
      <dgm:prSet/>
      <dgm:spPr/>
      <dgm:t>
        <a:bodyPr/>
        <a:lstStyle/>
        <a:p>
          <a:endParaRPr lang="fr-CA"/>
        </a:p>
      </dgm:t>
    </dgm:pt>
    <dgm:pt modelId="{47655294-C19B-486A-BD2D-415015B3E053}" type="sibTrans" cxnId="{81D0368D-DAA1-4CED-A219-6C7EC11B5766}">
      <dgm:prSet/>
      <dgm:spPr/>
      <dgm:t>
        <a:bodyPr/>
        <a:lstStyle/>
        <a:p>
          <a:endParaRPr lang="fr-CA"/>
        </a:p>
      </dgm:t>
    </dgm:pt>
    <dgm:pt modelId="{1C2DF9E4-57FF-4F85-81C0-AE05106DF15A}">
      <dgm:prSet phldrT="[Texte]"/>
      <dgm:spPr/>
      <dgm:t>
        <a:bodyPr/>
        <a:lstStyle/>
        <a:p>
          <a:r>
            <a:rPr lang="fr-CA" dirty="0" smtClean="0"/>
            <a:t>Réalisation</a:t>
          </a:r>
          <a:endParaRPr lang="fr-CA" dirty="0"/>
        </a:p>
      </dgm:t>
    </dgm:pt>
    <dgm:pt modelId="{ED2D224C-90DF-4F0B-880B-8CA79F3093AD}" type="parTrans" cxnId="{359E8C63-CA30-4A59-8816-2CC5543E8DC4}">
      <dgm:prSet/>
      <dgm:spPr/>
      <dgm:t>
        <a:bodyPr/>
        <a:lstStyle/>
        <a:p>
          <a:endParaRPr lang="fr-CA"/>
        </a:p>
      </dgm:t>
    </dgm:pt>
    <dgm:pt modelId="{E4161082-518B-4613-BE3D-931229B6750D}" type="sibTrans" cxnId="{359E8C63-CA30-4A59-8816-2CC5543E8DC4}">
      <dgm:prSet/>
      <dgm:spPr/>
      <dgm:t>
        <a:bodyPr/>
        <a:lstStyle/>
        <a:p>
          <a:endParaRPr lang="fr-CA"/>
        </a:p>
      </dgm:t>
    </dgm:pt>
    <dgm:pt modelId="{7161DAE6-BC10-4548-9F4F-F551E69E34D8}">
      <dgm:prSet phldrT="[Texte]"/>
      <dgm:spPr/>
      <dgm:t>
        <a:bodyPr/>
        <a:lstStyle/>
        <a:p>
          <a:r>
            <a:rPr lang="fr-CA" dirty="0" smtClean="0"/>
            <a:t>Rétroaction</a:t>
          </a:r>
          <a:endParaRPr lang="fr-CA" dirty="0"/>
        </a:p>
      </dgm:t>
    </dgm:pt>
    <dgm:pt modelId="{89EC5DC4-58D3-4386-A961-85CDE1C96B72}" type="parTrans" cxnId="{B86D6466-CE8B-49EA-BFB3-8B13A317CC74}">
      <dgm:prSet/>
      <dgm:spPr/>
      <dgm:t>
        <a:bodyPr/>
        <a:lstStyle/>
        <a:p>
          <a:endParaRPr lang="fr-CA"/>
        </a:p>
      </dgm:t>
    </dgm:pt>
    <dgm:pt modelId="{0D36EB78-36CB-42A5-9BC9-18CEC2D4DAB8}" type="sibTrans" cxnId="{B86D6466-CE8B-49EA-BFB3-8B13A317CC74}">
      <dgm:prSet/>
      <dgm:spPr/>
      <dgm:t>
        <a:bodyPr/>
        <a:lstStyle/>
        <a:p>
          <a:endParaRPr lang="fr-CA"/>
        </a:p>
      </dgm:t>
    </dgm:pt>
    <dgm:pt modelId="{434DCFA4-D456-4543-A311-35CEECB0553F}">
      <dgm:prSet phldrT="[Texte]"/>
      <dgm:spPr/>
      <dgm:t>
        <a:bodyPr/>
        <a:lstStyle/>
        <a:p>
          <a:r>
            <a:rPr lang="fr-CA" dirty="0" smtClean="0"/>
            <a:t>Mise à jour</a:t>
          </a:r>
        </a:p>
      </dgm:t>
    </dgm:pt>
    <dgm:pt modelId="{0A7B8386-AE41-461C-826E-996DBCB0BEAD}" type="parTrans" cxnId="{022E055F-B2C8-4E53-B8EE-12157BE9CB08}">
      <dgm:prSet/>
      <dgm:spPr/>
      <dgm:t>
        <a:bodyPr/>
        <a:lstStyle/>
        <a:p>
          <a:endParaRPr lang="fr-CA"/>
        </a:p>
      </dgm:t>
    </dgm:pt>
    <dgm:pt modelId="{338ADDAA-92F9-40EF-B793-BD8D3FD0F6E2}" type="sibTrans" cxnId="{022E055F-B2C8-4E53-B8EE-12157BE9CB08}">
      <dgm:prSet/>
      <dgm:spPr/>
      <dgm:t>
        <a:bodyPr/>
        <a:lstStyle/>
        <a:p>
          <a:endParaRPr lang="fr-CA"/>
        </a:p>
      </dgm:t>
    </dgm:pt>
    <dgm:pt modelId="{FF6FE252-EEEE-4F96-AFE9-038B8C297A91}" type="pres">
      <dgm:prSet presAssocID="{69743468-2543-45E2-ADD5-0CD65428E5A0}" presName="cycle" presStyleCnt="0">
        <dgm:presLayoutVars>
          <dgm:dir/>
          <dgm:resizeHandles val="exact"/>
        </dgm:presLayoutVars>
      </dgm:prSet>
      <dgm:spPr/>
      <dgm:t>
        <a:bodyPr/>
        <a:lstStyle/>
        <a:p>
          <a:endParaRPr lang="fr-CA"/>
        </a:p>
      </dgm:t>
    </dgm:pt>
    <dgm:pt modelId="{372EB3B1-06A8-4111-89F0-BDD34A419ABA}" type="pres">
      <dgm:prSet presAssocID="{6C55673B-127E-4548-9A54-314DE97B0DB5}" presName="node" presStyleLbl="node1" presStyleIdx="0" presStyleCnt="4" custScaleX="148423" custScaleY="134937" custRadScaleRad="88648" custRadScaleInc="-7256">
        <dgm:presLayoutVars>
          <dgm:bulletEnabled val="1"/>
        </dgm:presLayoutVars>
      </dgm:prSet>
      <dgm:spPr/>
      <dgm:t>
        <a:bodyPr/>
        <a:lstStyle/>
        <a:p>
          <a:endParaRPr lang="fr-CA"/>
        </a:p>
      </dgm:t>
    </dgm:pt>
    <dgm:pt modelId="{12BD6345-7D7E-45D7-BDE5-BA8F26FE26EF}" type="pres">
      <dgm:prSet presAssocID="{47655294-C19B-486A-BD2D-415015B3E053}" presName="sibTrans" presStyleLbl="sibTrans2D1" presStyleIdx="0" presStyleCnt="4"/>
      <dgm:spPr/>
      <dgm:t>
        <a:bodyPr/>
        <a:lstStyle/>
        <a:p>
          <a:endParaRPr lang="fr-CA"/>
        </a:p>
      </dgm:t>
    </dgm:pt>
    <dgm:pt modelId="{ADD26D83-84D2-4253-B23F-2C019D2F5A27}" type="pres">
      <dgm:prSet presAssocID="{47655294-C19B-486A-BD2D-415015B3E053}" presName="connectorText" presStyleLbl="sibTrans2D1" presStyleIdx="0" presStyleCnt="4"/>
      <dgm:spPr/>
      <dgm:t>
        <a:bodyPr/>
        <a:lstStyle/>
        <a:p>
          <a:endParaRPr lang="fr-CA"/>
        </a:p>
      </dgm:t>
    </dgm:pt>
    <dgm:pt modelId="{16500908-9C05-450B-BADA-7C7E4DB8035F}" type="pres">
      <dgm:prSet presAssocID="{1C2DF9E4-57FF-4F85-81C0-AE05106DF15A}" presName="node" presStyleLbl="node1" presStyleIdx="1" presStyleCnt="4" custScaleX="80928" custScaleY="74838">
        <dgm:presLayoutVars>
          <dgm:bulletEnabled val="1"/>
        </dgm:presLayoutVars>
      </dgm:prSet>
      <dgm:spPr/>
      <dgm:t>
        <a:bodyPr/>
        <a:lstStyle/>
        <a:p>
          <a:endParaRPr lang="fr-CA"/>
        </a:p>
      </dgm:t>
    </dgm:pt>
    <dgm:pt modelId="{4857175F-D246-4416-B162-3663376F62AE}" type="pres">
      <dgm:prSet presAssocID="{E4161082-518B-4613-BE3D-931229B6750D}" presName="sibTrans" presStyleLbl="sibTrans2D1" presStyleIdx="1" presStyleCnt="4"/>
      <dgm:spPr/>
      <dgm:t>
        <a:bodyPr/>
        <a:lstStyle/>
        <a:p>
          <a:endParaRPr lang="fr-CA"/>
        </a:p>
      </dgm:t>
    </dgm:pt>
    <dgm:pt modelId="{FED898A0-F4FA-459B-B85B-73EAA0E82C36}" type="pres">
      <dgm:prSet presAssocID="{E4161082-518B-4613-BE3D-931229B6750D}" presName="connectorText" presStyleLbl="sibTrans2D1" presStyleIdx="1" presStyleCnt="4"/>
      <dgm:spPr/>
      <dgm:t>
        <a:bodyPr/>
        <a:lstStyle/>
        <a:p>
          <a:endParaRPr lang="fr-CA"/>
        </a:p>
      </dgm:t>
    </dgm:pt>
    <dgm:pt modelId="{A5FEFC7A-A434-43C3-A207-28D9F567F134}" type="pres">
      <dgm:prSet presAssocID="{7161DAE6-BC10-4548-9F4F-F551E69E34D8}" presName="node" presStyleLbl="node1" presStyleIdx="2" presStyleCnt="4" custScaleX="85627" custScaleY="80384">
        <dgm:presLayoutVars>
          <dgm:bulletEnabled val="1"/>
        </dgm:presLayoutVars>
      </dgm:prSet>
      <dgm:spPr/>
      <dgm:t>
        <a:bodyPr/>
        <a:lstStyle/>
        <a:p>
          <a:endParaRPr lang="fr-CA"/>
        </a:p>
      </dgm:t>
    </dgm:pt>
    <dgm:pt modelId="{296C50C7-E0FA-4020-AE23-62BFF80CE329}" type="pres">
      <dgm:prSet presAssocID="{0D36EB78-36CB-42A5-9BC9-18CEC2D4DAB8}" presName="sibTrans" presStyleLbl="sibTrans2D1" presStyleIdx="2" presStyleCnt="4"/>
      <dgm:spPr/>
      <dgm:t>
        <a:bodyPr/>
        <a:lstStyle/>
        <a:p>
          <a:endParaRPr lang="fr-CA"/>
        </a:p>
      </dgm:t>
    </dgm:pt>
    <dgm:pt modelId="{ABB4975F-D823-44D9-9FAF-C00C9D11F6F2}" type="pres">
      <dgm:prSet presAssocID="{0D36EB78-36CB-42A5-9BC9-18CEC2D4DAB8}" presName="connectorText" presStyleLbl="sibTrans2D1" presStyleIdx="2" presStyleCnt="4"/>
      <dgm:spPr/>
      <dgm:t>
        <a:bodyPr/>
        <a:lstStyle/>
        <a:p>
          <a:endParaRPr lang="fr-CA"/>
        </a:p>
      </dgm:t>
    </dgm:pt>
    <dgm:pt modelId="{16B4A232-81A0-4BD4-97E2-FC98048BA816}" type="pres">
      <dgm:prSet presAssocID="{434DCFA4-D456-4543-A311-35CEECB0553F}" presName="node" presStyleLbl="node1" presStyleIdx="3" presStyleCnt="4">
        <dgm:presLayoutVars>
          <dgm:bulletEnabled val="1"/>
        </dgm:presLayoutVars>
      </dgm:prSet>
      <dgm:spPr/>
      <dgm:t>
        <a:bodyPr/>
        <a:lstStyle/>
        <a:p>
          <a:endParaRPr lang="fr-CA"/>
        </a:p>
      </dgm:t>
    </dgm:pt>
    <dgm:pt modelId="{E98490F0-5FD3-495C-AB71-01BCB820F251}" type="pres">
      <dgm:prSet presAssocID="{338ADDAA-92F9-40EF-B793-BD8D3FD0F6E2}" presName="sibTrans" presStyleLbl="sibTrans2D1" presStyleIdx="3" presStyleCnt="4" custAng="2579245" custScaleX="1368039" custScaleY="112682" custLinFactX="341771" custLinFactY="16606" custLinFactNeighborX="400000" custLinFactNeighborY="100000"/>
      <dgm:spPr/>
      <dgm:t>
        <a:bodyPr/>
        <a:lstStyle/>
        <a:p>
          <a:endParaRPr lang="fr-CA"/>
        </a:p>
      </dgm:t>
    </dgm:pt>
    <dgm:pt modelId="{2AE60FCA-F413-45E2-BC38-EDB2F12A0B6C}" type="pres">
      <dgm:prSet presAssocID="{338ADDAA-92F9-40EF-B793-BD8D3FD0F6E2}" presName="connectorText" presStyleLbl="sibTrans2D1" presStyleIdx="3" presStyleCnt="4"/>
      <dgm:spPr/>
      <dgm:t>
        <a:bodyPr/>
        <a:lstStyle/>
        <a:p>
          <a:endParaRPr lang="fr-CA"/>
        </a:p>
      </dgm:t>
    </dgm:pt>
  </dgm:ptLst>
  <dgm:cxnLst>
    <dgm:cxn modelId="{5641D9D9-3604-4D5F-85B2-3D9314DAF6AD}" type="presOf" srcId="{0D36EB78-36CB-42A5-9BC9-18CEC2D4DAB8}" destId="{296C50C7-E0FA-4020-AE23-62BFF80CE329}" srcOrd="0" destOrd="0" presId="urn:microsoft.com/office/officeart/2005/8/layout/cycle2"/>
    <dgm:cxn modelId="{87F93CF7-6AD4-4ED3-9BAD-56D71DE5CA4E}" type="presOf" srcId="{47655294-C19B-486A-BD2D-415015B3E053}" destId="{ADD26D83-84D2-4253-B23F-2C019D2F5A27}" srcOrd="1" destOrd="0" presId="urn:microsoft.com/office/officeart/2005/8/layout/cycle2"/>
    <dgm:cxn modelId="{C2922081-C4D2-41D3-B087-179AB75B0D0C}" type="presOf" srcId="{47655294-C19B-486A-BD2D-415015B3E053}" destId="{12BD6345-7D7E-45D7-BDE5-BA8F26FE26EF}" srcOrd="0" destOrd="0" presId="urn:microsoft.com/office/officeart/2005/8/layout/cycle2"/>
    <dgm:cxn modelId="{48BD0C15-C9A7-4525-A871-C09A923DD81A}" type="presOf" srcId="{E4161082-518B-4613-BE3D-931229B6750D}" destId="{FED898A0-F4FA-459B-B85B-73EAA0E82C36}" srcOrd="1" destOrd="0" presId="urn:microsoft.com/office/officeart/2005/8/layout/cycle2"/>
    <dgm:cxn modelId="{81D0368D-DAA1-4CED-A219-6C7EC11B5766}" srcId="{69743468-2543-45E2-ADD5-0CD65428E5A0}" destId="{6C55673B-127E-4548-9A54-314DE97B0DB5}" srcOrd="0" destOrd="0" parTransId="{7D88F524-4AD7-41A5-9D8D-A1C7BFB5F538}" sibTransId="{47655294-C19B-486A-BD2D-415015B3E053}"/>
    <dgm:cxn modelId="{22F39E0C-53B4-4B4D-8F11-50C6BBB7D5DE}" type="presOf" srcId="{69743468-2543-45E2-ADD5-0CD65428E5A0}" destId="{FF6FE252-EEEE-4F96-AFE9-038B8C297A91}" srcOrd="0" destOrd="0" presId="urn:microsoft.com/office/officeart/2005/8/layout/cycle2"/>
    <dgm:cxn modelId="{09549D69-0245-4B25-A696-2CDB73BD20AA}" type="presOf" srcId="{E4161082-518B-4613-BE3D-931229B6750D}" destId="{4857175F-D246-4416-B162-3663376F62AE}" srcOrd="0" destOrd="0" presId="urn:microsoft.com/office/officeart/2005/8/layout/cycle2"/>
    <dgm:cxn modelId="{4CAC806A-EB9E-457E-B285-41348C052840}" type="presOf" srcId="{0D36EB78-36CB-42A5-9BC9-18CEC2D4DAB8}" destId="{ABB4975F-D823-44D9-9FAF-C00C9D11F6F2}" srcOrd="1" destOrd="0" presId="urn:microsoft.com/office/officeart/2005/8/layout/cycle2"/>
    <dgm:cxn modelId="{C5B90380-CE12-4B7B-978A-98A0988A28AD}" type="presOf" srcId="{434DCFA4-D456-4543-A311-35CEECB0553F}" destId="{16B4A232-81A0-4BD4-97E2-FC98048BA816}" srcOrd="0" destOrd="0" presId="urn:microsoft.com/office/officeart/2005/8/layout/cycle2"/>
    <dgm:cxn modelId="{4E6F2FCE-7669-4CB5-8777-5524FE70FEAE}" type="presOf" srcId="{6C55673B-127E-4548-9A54-314DE97B0DB5}" destId="{372EB3B1-06A8-4111-89F0-BDD34A419ABA}" srcOrd="0" destOrd="0" presId="urn:microsoft.com/office/officeart/2005/8/layout/cycle2"/>
    <dgm:cxn modelId="{359E8C63-CA30-4A59-8816-2CC5543E8DC4}" srcId="{69743468-2543-45E2-ADD5-0CD65428E5A0}" destId="{1C2DF9E4-57FF-4F85-81C0-AE05106DF15A}" srcOrd="1" destOrd="0" parTransId="{ED2D224C-90DF-4F0B-880B-8CA79F3093AD}" sibTransId="{E4161082-518B-4613-BE3D-931229B6750D}"/>
    <dgm:cxn modelId="{24216AB4-CBE8-43E2-ADDA-BE9D249F7936}" type="presOf" srcId="{7161DAE6-BC10-4548-9F4F-F551E69E34D8}" destId="{A5FEFC7A-A434-43C3-A207-28D9F567F134}" srcOrd="0" destOrd="0" presId="urn:microsoft.com/office/officeart/2005/8/layout/cycle2"/>
    <dgm:cxn modelId="{B86D6466-CE8B-49EA-BFB3-8B13A317CC74}" srcId="{69743468-2543-45E2-ADD5-0CD65428E5A0}" destId="{7161DAE6-BC10-4548-9F4F-F551E69E34D8}" srcOrd="2" destOrd="0" parTransId="{89EC5DC4-58D3-4386-A961-85CDE1C96B72}" sibTransId="{0D36EB78-36CB-42A5-9BC9-18CEC2D4DAB8}"/>
    <dgm:cxn modelId="{394DB010-9FBC-47F7-BDF8-54E589AC564F}" type="presOf" srcId="{338ADDAA-92F9-40EF-B793-BD8D3FD0F6E2}" destId="{E98490F0-5FD3-495C-AB71-01BCB820F251}" srcOrd="0" destOrd="0" presId="urn:microsoft.com/office/officeart/2005/8/layout/cycle2"/>
    <dgm:cxn modelId="{5559528A-6A1F-4E32-843E-BB62126EE526}" type="presOf" srcId="{338ADDAA-92F9-40EF-B793-BD8D3FD0F6E2}" destId="{2AE60FCA-F413-45E2-BC38-EDB2F12A0B6C}" srcOrd="1" destOrd="0" presId="urn:microsoft.com/office/officeart/2005/8/layout/cycle2"/>
    <dgm:cxn modelId="{022E055F-B2C8-4E53-B8EE-12157BE9CB08}" srcId="{69743468-2543-45E2-ADD5-0CD65428E5A0}" destId="{434DCFA4-D456-4543-A311-35CEECB0553F}" srcOrd="3" destOrd="0" parTransId="{0A7B8386-AE41-461C-826E-996DBCB0BEAD}" sibTransId="{338ADDAA-92F9-40EF-B793-BD8D3FD0F6E2}"/>
    <dgm:cxn modelId="{EBE1936D-72DC-4CA4-9D76-7E00ADC89D35}" type="presOf" srcId="{1C2DF9E4-57FF-4F85-81C0-AE05106DF15A}" destId="{16500908-9C05-450B-BADA-7C7E4DB8035F}" srcOrd="0" destOrd="0" presId="urn:microsoft.com/office/officeart/2005/8/layout/cycle2"/>
    <dgm:cxn modelId="{B82DECD3-99B0-4551-BFC6-17A6D1BA7F0D}" type="presParOf" srcId="{FF6FE252-EEEE-4F96-AFE9-038B8C297A91}" destId="{372EB3B1-06A8-4111-89F0-BDD34A419ABA}" srcOrd="0" destOrd="0" presId="urn:microsoft.com/office/officeart/2005/8/layout/cycle2"/>
    <dgm:cxn modelId="{95705A59-90D3-4374-A1C4-0DB65F018E98}" type="presParOf" srcId="{FF6FE252-EEEE-4F96-AFE9-038B8C297A91}" destId="{12BD6345-7D7E-45D7-BDE5-BA8F26FE26EF}" srcOrd="1" destOrd="0" presId="urn:microsoft.com/office/officeart/2005/8/layout/cycle2"/>
    <dgm:cxn modelId="{E03D21E9-C7A6-4407-BE24-33597A3FA8C4}" type="presParOf" srcId="{12BD6345-7D7E-45D7-BDE5-BA8F26FE26EF}" destId="{ADD26D83-84D2-4253-B23F-2C019D2F5A27}" srcOrd="0" destOrd="0" presId="urn:microsoft.com/office/officeart/2005/8/layout/cycle2"/>
    <dgm:cxn modelId="{DDA71408-89D6-4953-A95C-34C40AA04313}" type="presParOf" srcId="{FF6FE252-EEEE-4F96-AFE9-038B8C297A91}" destId="{16500908-9C05-450B-BADA-7C7E4DB8035F}" srcOrd="2" destOrd="0" presId="urn:microsoft.com/office/officeart/2005/8/layout/cycle2"/>
    <dgm:cxn modelId="{74544D70-49AC-430C-9E55-E010FBBC9FAB}" type="presParOf" srcId="{FF6FE252-EEEE-4F96-AFE9-038B8C297A91}" destId="{4857175F-D246-4416-B162-3663376F62AE}" srcOrd="3" destOrd="0" presId="urn:microsoft.com/office/officeart/2005/8/layout/cycle2"/>
    <dgm:cxn modelId="{60C06E47-1E42-4966-8CA6-E6F1A8DDB34D}" type="presParOf" srcId="{4857175F-D246-4416-B162-3663376F62AE}" destId="{FED898A0-F4FA-459B-B85B-73EAA0E82C36}" srcOrd="0" destOrd="0" presId="urn:microsoft.com/office/officeart/2005/8/layout/cycle2"/>
    <dgm:cxn modelId="{AA599863-C245-418C-AD38-11E4A54C7D2F}" type="presParOf" srcId="{FF6FE252-EEEE-4F96-AFE9-038B8C297A91}" destId="{A5FEFC7A-A434-43C3-A207-28D9F567F134}" srcOrd="4" destOrd="0" presId="urn:microsoft.com/office/officeart/2005/8/layout/cycle2"/>
    <dgm:cxn modelId="{71498989-65E4-4509-A1B6-74F0F8440EED}" type="presParOf" srcId="{FF6FE252-EEEE-4F96-AFE9-038B8C297A91}" destId="{296C50C7-E0FA-4020-AE23-62BFF80CE329}" srcOrd="5" destOrd="0" presId="urn:microsoft.com/office/officeart/2005/8/layout/cycle2"/>
    <dgm:cxn modelId="{4C5F0E71-F974-4627-8E34-34728CC7F5D0}" type="presParOf" srcId="{296C50C7-E0FA-4020-AE23-62BFF80CE329}" destId="{ABB4975F-D823-44D9-9FAF-C00C9D11F6F2}" srcOrd="0" destOrd="0" presId="urn:microsoft.com/office/officeart/2005/8/layout/cycle2"/>
    <dgm:cxn modelId="{25D1754D-BD96-42B6-8B2F-4F07652F55B4}" type="presParOf" srcId="{FF6FE252-EEEE-4F96-AFE9-038B8C297A91}" destId="{16B4A232-81A0-4BD4-97E2-FC98048BA816}" srcOrd="6" destOrd="0" presId="urn:microsoft.com/office/officeart/2005/8/layout/cycle2"/>
    <dgm:cxn modelId="{8753FCBB-EE7B-405E-B03E-975B66E0B3FF}" type="presParOf" srcId="{FF6FE252-EEEE-4F96-AFE9-038B8C297A91}" destId="{E98490F0-5FD3-495C-AB71-01BCB820F251}" srcOrd="7" destOrd="0" presId="urn:microsoft.com/office/officeart/2005/8/layout/cycle2"/>
    <dgm:cxn modelId="{6D8CC607-FB1B-494F-BB0E-8987737F635A}" type="presParOf" srcId="{E98490F0-5FD3-495C-AB71-01BCB820F251}" destId="{2AE60FCA-F413-45E2-BC38-EDB2F12A0B6C}" srcOrd="0" destOrd="0" presId="urn:microsoft.com/office/officeart/2005/8/layout/cycle2"/>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D138DEC-EEAF-4B6A-83AC-396CC53A01D1}">
      <dsp:nvSpPr>
        <dsp:cNvPr id="0" name=""/>
        <dsp:cNvSpPr/>
      </dsp:nvSpPr>
      <dsp:spPr>
        <a:xfrm>
          <a:off x="0" y="26083"/>
          <a:ext cx="5976664" cy="870112"/>
        </a:xfrm>
        <a:prstGeom prst="rightArrow">
          <a:avLst>
            <a:gd name="adj1" fmla="val 50000"/>
            <a:gd name="adj2" fmla="val 5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254000" bIns="138130" numCol="1" spcCol="1270" anchor="ctr" anchorCtr="0">
          <a:noAutofit/>
        </a:bodyPr>
        <a:lstStyle/>
        <a:p>
          <a:pPr lvl="0" algn="l" defTabSz="533400">
            <a:lnSpc>
              <a:spcPct val="90000"/>
            </a:lnSpc>
            <a:spcBef>
              <a:spcPct val="0"/>
            </a:spcBef>
            <a:spcAft>
              <a:spcPct val="35000"/>
            </a:spcAft>
          </a:pPr>
          <a:r>
            <a:rPr lang="fr-CA" sz="1200" kern="1200" dirty="0" smtClean="0"/>
            <a:t>Recueillir l’information</a:t>
          </a:r>
          <a:endParaRPr lang="fr-CA" sz="1200" kern="1200" dirty="0"/>
        </a:p>
      </dsp:txBody>
      <dsp:txXfrm>
        <a:off x="0" y="243611"/>
        <a:ext cx="5759136" cy="435056"/>
      </dsp:txXfrm>
    </dsp:sp>
    <dsp:sp modelId="{399EEA73-9BF7-43FB-9E74-388F3A9E5C0A}">
      <dsp:nvSpPr>
        <dsp:cNvPr id="0" name=""/>
        <dsp:cNvSpPr/>
      </dsp:nvSpPr>
      <dsp:spPr>
        <a:xfrm>
          <a:off x="0" y="722770"/>
          <a:ext cx="1377621" cy="1609445"/>
        </a:xfrm>
        <a:prstGeom prst="rect">
          <a:avLst/>
        </a:prstGeom>
        <a:solidFill>
          <a:schemeClr val="lt1">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r>
            <a:rPr lang="fr-CA" sz="1600" kern="1200" dirty="0" smtClean="0"/>
            <a:t>Faire la recherche, utiliser des RSS, des alertes.</a:t>
          </a:r>
          <a:endParaRPr lang="fr-CA" sz="1600" kern="1200" dirty="0"/>
        </a:p>
      </dsp:txBody>
      <dsp:txXfrm>
        <a:off x="0" y="722770"/>
        <a:ext cx="1377621" cy="1609445"/>
      </dsp:txXfrm>
    </dsp:sp>
    <dsp:sp modelId="{ECCDFC7D-E677-4599-9589-E95C8644F834}">
      <dsp:nvSpPr>
        <dsp:cNvPr id="0" name=""/>
        <dsp:cNvSpPr/>
      </dsp:nvSpPr>
      <dsp:spPr>
        <a:xfrm>
          <a:off x="1377621" y="340303"/>
          <a:ext cx="4599042" cy="870112"/>
        </a:xfrm>
        <a:prstGeom prst="rightArrow">
          <a:avLst>
            <a:gd name="adj1" fmla="val 50000"/>
            <a:gd name="adj2" fmla="val 50000"/>
          </a:avLst>
        </a:prstGeom>
        <a:solidFill>
          <a:schemeClr val="accent3">
            <a:hueOff val="3750088"/>
            <a:satOff val="-5627"/>
            <a:lumOff val="-91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254000" bIns="138130" numCol="1" spcCol="1270" anchor="ctr" anchorCtr="0">
          <a:noAutofit/>
        </a:bodyPr>
        <a:lstStyle/>
        <a:p>
          <a:pPr lvl="0" algn="l" defTabSz="533400">
            <a:lnSpc>
              <a:spcPct val="90000"/>
            </a:lnSpc>
            <a:spcBef>
              <a:spcPct val="0"/>
            </a:spcBef>
            <a:spcAft>
              <a:spcPct val="35000"/>
            </a:spcAft>
          </a:pPr>
          <a:r>
            <a:rPr lang="fr-CA" sz="1200" kern="1200" dirty="0" smtClean="0"/>
            <a:t>En faire la curation</a:t>
          </a:r>
          <a:endParaRPr lang="fr-CA" sz="1200" kern="1200" dirty="0"/>
        </a:p>
      </dsp:txBody>
      <dsp:txXfrm>
        <a:off x="1377621" y="557831"/>
        <a:ext cx="4381514" cy="435056"/>
      </dsp:txXfrm>
    </dsp:sp>
    <dsp:sp modelId="{05A6B460-BDAC-49C5-8D99-41F4B3C37F3D}">
      <dsp:nvSpPr>
        <dsp:cNvPr id="0" name=""/>
        <dsp:cNvSpPr/>
      </dsp:nvSpPr>
      <dsp:spPr>
        <a:xfrm>
          <a:off x="1377621" y="1012705"/>
          <a:ext cx="1377621" cy="1568423"/>
        </a:xfrm>
        <a:prstGeom prst="rect">
          <a:avLst/>
        </a:prstGeom>
        <a:solidFill>
          <a:schemeClr val="lt1">
            <a:hueOff val="0"/>
            <a:satOff val="0"/>
            <a:lumOff val="0"/>
            <a:alphaOff val="0"/>
          </a:schemeClr>
        </a:solidFill>
        <a:ln w="25400" cap="flat" cmpd="sng" algn="ctr">
          <a:solidFill>
            <a:schemeClr val="accent3">
              <a:hueOff val="3750088"/>
              <a:satOff val="-5627"/>
              <a:lumOff val="-91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fr-CA" sz="1800" kern="1200" dirty="0" smtClean="0"/>
            <a:t>Choix, évaluation, retour sur les stratégies de recherche.</a:t>
          </a:r>
          <a:endParaRPr lang="fr-CA" sz="1800" kern="1200" dirty="0"/>
        </a:p>
      </dsp:txBody>
      <dsp:txXfrm>
        <a:off x="1377621" y="1012705"/>
        <a:ext cx="1377621" cy="1568423"/>
      </dsp:txXfrm>
    </dsp:sp>
    <dsp:sp modelId="{595388A5-0437-4636-80C8-032C3A628D87}">
      <dsp:nvSpPr>
        <dsp:cNvPr id="0" name=""/>
        <dsp:cNvSpPr/>
      </dsp:nvSpPr>
      <dsp:spPr>
        <a:xfrm>
          <a:off x="2755242" y="630238"/>
          <a:ext cx="3221421" cy="870112"/>
        </a:xfrm>
        <a:prstGeom prst="rightArrow">
          <a:avLst>
            <a:gd name="adj1" fmla="val 50000"/>
            <a:gd name="adj2" fmla="val 50000"/>
          </a:avLst>
        </a:prstGeom>
        <a:solidFill>
          <a:schemeClr val="accent3">
            <a:hueOff val="7500176"/>
            <a:satOff val="-11253"/>
            <a:lumOff val="-183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254000" bIns="138130" numCol="1" spcCol="1270" anchor="ctr" anchorCtr="0">
          <a:noAutofit/>
        </a:bodyPr>
        <a:lstStyle/>
        <a:p>
          <a:pPr lvl="0" algn="l" defTabSz="533400">
            <a:lnSpc>
              <a:spcPct val="90000"/>
            </a:lnSpc>
            <a:spcBef>
              <a:spcPct val="0"/>
            </a:spcBef>
            <a:spcAft>
              <a:spcPct val="35000"/>
            </a:spcAft>
          </a:pPr>
          <a:r>
            <a:rPr lang="fr-CA" sz="1200" kern="1200" dirty="0" smtClean="0"/>
            <a:t>Préserver l’information</a:t>
          </a:r>
          <a:endParaRPr lang="fr-CA" sz="1200" kern="1200" dirty="0"/>
        </a:p>
      </dsp:txBody>
      <dsp:txXfrm>
        <a:off x="2755242" y="847766"/>
        <a:ext cx="3003893" cy="435056"/>
      </dsp:txXfrm>
    </dsp:sp>
    <dsp:sp modelId="{B47BA48A-AC70-4069-86BE-8F9C7B496572}">
      <dsp:nvSpPr>
        <dsp:cNvPr id="0" name=""/>
        <dsp:cNvSpPr/>
      </dsp:nvSpPr>
      <dsp:spPr>
        <a:xfrm>
          <a:off x="2755242" y="1302639"/>
          <a:ext cx="1377621" cy="1578910"/>
        </a:xfrm>
        <a:prstGeom prst="rect">
          <a:avLst/>
        </a:prstGeom>
        <a:solidFill>
          <a:schemeClr val="lt1">
            <a:hueOff val="0"/>
            <a:satOff val="0"/>
            <a:lumOff val="0"/>
            <a:alphaOff val="0"/>
          </a:schemeClr>
        </a:solidFill>
        <a:ln w="25400" cap="flat" cmpd="sng" algn="ctr">
          <a:solidFill>
            <a:schemeClr val="accent3">
              <a:hueOff val="7500176"/>
              <a:satOff val="-11253"/>
              <a:lumOff val="-183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fr-CA" sz="1800" kern="1200" dirty="0" smtClean="0"/>
            <a:t>Organiser l’info, la stocker dans un courriel dédier, etc.</a:t>
          </a:r>
          <a:endParaRPr lang="fr-CA" sz="1800" kern="1200" dirty="0"/>
        </a:p>
      </dsp:txBody>
      <dsp:txXfrm>
        <a:off x="2755242" y="1302639"/>
        <a:ext cx="1377621" cy="1578910"/>
      </dsp:txXfrm>
    </dsp:sp>
    <dsp:sp modelId="{DD40F0DC-56CE-47EA-B4CF-CDEF40896AD6}">
      <dsp:nvSpPr>
        <dsp:cNvPr id="0" name=""/>
        <dsp:cNvSpPr/>
      </dsp:nvSpPr>
      <dsp:spPr>
        <a:xfrm>
          <a:off x="4132863" y="920172"/>
          <a:ext cx="1843800" cy="870112"/>
        </a:xfrm>
        <a:prstGeom prst="rightArrow">
          <a:avLst>
            <a:gd name="adj1" fmla="val 50000"/>
            <a:gd name="adj2" fmla="val 50000"/>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254000" bIns="138130" numCol="1" spcCol="1270" anchor="ctr" anchorCtr="0">
          <a:noAutofit/>
        </a:bodyPr>
        <a:lstStyle/>
        <a:p>
          <a:pPr lvl="0" algn="l" defTabSz="533400">
            <a:lnSpc>
              <a:spcPct val="90000"/>
            </a:lnSpc>
            <a:spcBef>
              <a:spcPct val="0"/>
            </a:spcBef>
            <a:spcAft>
              <a:spcPct val="35000"/>
            </a:spcAft>
          </a:pPr>
          <a:r>
            <a:rPr lang="fr-CA" sz="1200" kern="1200" dirty="0" smtClean="0"/>
            <a:t>Utiliser l’information</a:t>
          </a:r>
          <a:endParaRPr lang="fr-CA" sz="1200" kern="1200" dirty="0"/>
        </a:p>
      </dsp:txBody>
      <dsp:txXfrm>
        <a:off x="4132863" y="1137700"/>
        <a:ext cx="1626272" cy="435056"/>
      </dsp:txXfrm>
    </dsp:sp>
    <dsp:sp modelId="{9394307E-F67F-4E94-8DB6-C20CA19E889E}">
      <dsp:nvSpPr>
        <dsp:cNvPr id="0" name=""/>
        <dsp:cNvSpPr/>
      </dsp:nvSpPr>
      <dsp:spPr>
        <a:xfrm>
          <a:off x="4132863" y="1592574"/>
          <a:ext cx="1390172" cy="1597416"/>
        </a:xfrm>
        <a:prstGeom prst="rect">
          <a:avLst/>
        </a:prstGeom>
        <a:solidFill>
          <a:schemeClr val="lt1">
            <a:hueOff val="0"/>
            <a:satOff val="0"/>
            <a:lumOff val="0"/>
            <a:alphaOff val="0"/>
          </a:schemeClr>
        </a:solidFill>
        <a:ln w="25400" cap="flat" cmpd="sng" algn="ctr">
          <a:solidFill>
            <a:schemeClr val="accent3">
              <a:hueOff val="11250264"/>
              <a:satOff val="-16880"/>
              <a:lumOff val="-274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r>
            <a:rPr lang="fr-CA" sz="1600" kern="1200" dirty="0" smtClean="0"/>
            <a:t>Diffusion, ajout dans la revue de littérature, etc.</a:t>
          </a:r>
          <a:endParaRPr lang="fr-CA" sz="1600" kern="1200" dirty="0"/>
        </a:p>
      </dsp:txBody>
      <dsp:txXfrm>
        <a:off x="4132863" y="1592574"/>
        <a:ext cx="1390172" cy="159741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72EB3B1-06A8-4111-89F0-BDD34A419ABA}">
      <dsp:nvSpPr>
        <dsp:cNvPr id="0" name=""/>
        <dsp:cNvSpPr/>
      </dsp:nvSpPr>
      <dsp:spPr>
        <a:xfrm>
          <a:off x="2010354" y="117168"/>
          <a:ext cx="2058742" cy="1871681"/>
        </a:xfrm>
        <a:prstGeom prst="ellipse">
          <a:avLst/>
        </a:prstGeom>
        <a:solidFill>
          <a:schemeClr val="accent2"/>
        </a:solidFill>
        <a:ln w="25400" cap="flat" cmpd="sng" algn="ctr">
          <a:solidFill>
            <a:schemeClr val="accent2"/>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fr-CA" sz="1300" kern="1200" dirty="0" smtClean="0"/>
            <a:t>Préparation</a:t>
          </a:r>
          <a:endParaRPr lang="fr-CA" sz="1300" kern="1200" dirty="0"/>
        </a:p>
      </dsp:txBody>
      <dsp:txXfrm>
        <a:off x="2311850" y="391269"/>
        <a:ext cx="1455750" cy="1323479"/>
      </dsp:txXfrm>
    </dsp:sp>
    <dsp:sp modelId="{12BD6345-7D7E-45D7-BDE5-BA8F26FE26EF}">
      <dsp:nvSpPr>
        <dsp:cNvPr id="0" name=""/>
        <dsp:cNvSpPr/>
      </dsp:nvSpPr>
      <dsp:spPr>
        <a:xfrm rot="2406851">
          <a:off x="3847121" y="1609583"/>
          <a:ext cx="262103" cy="46813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fr-CA" sz="1100" kern="1200"/>
        </a:p>
      </dsp:txBody>
      <dsp:txXfrm>
        <a:off x="3856370" y="1677880"/>
        <a:ext cx="183472" cy="280882"/>
      </dsp:txXfrm>
    </dsp:sp>
    <dsp:sp modelId="{16500908-9C05-450B-BADA-7C7E4DB8035F}">
      <dsp:nvSpPr>
        <dsp:cNvPr id="0" name=""/>
        <dsp:cNvSpPr/>
      </dsp:nvSpPr>
      <dsp:spPr>
        <a:xfrm>
          <a:off x="4026576" y="1838270"/>
          <a:ext cx="1122534" cy="103806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fr-CA" sz="1300" kern="1200" dirty="0" smtClean="0"/>
            <a:t>Réalisation</a:t>
          </a:r>
          <a:endParaRPr lang="fr-CA" sz="1300" kern="1200" dirty="0"/>
        </a:p>
      </dsp:txBody>
      <dsp:txXfrm>
        <a:off x="4190967" y="1990291"/>
        <a:ext cx="793752" cy="734019"/>
      </dsp:txXfrm>
    </dsp:sp>
    <dsp:sp modelId="{4857175F-D246-4416-B162-3663376F62AE}">
      <dsp:nvSpPr>
        <dsp:cNvPr id="0" name=""/>
        <dsp:cNvSpPr/>
      </dsp:nvSpPr>
      <dsp:spPr>
        <a:xfrm rot="8100000">
          <a:off x="3616817" y="2837099"/>
          <a:ext cx="514318" cy="46813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fr-CA" sz="1100" kern="1200"/>
        </a:p>
      </dsp:txBody>
      <dsp:txXfrm rot="10800000">
        <a:off x="3736691" y="2881074"/>
        <a:ext cx="373877" cy="280882"/>
      </dsp:txXfrm>
    </dsp:sp>
    <dsp:sp modelId="{A5FEFC7A-A434-43C3-A207-28D9F567F134}">
      <dsp:nvSpPr>
        <dsp:cNvPr id="0" name=""/>
        <dsp:cNvSpPr/>
      </dsp:nvSpPr>
      <dsp:spPr>
        <a:xfrm>
          <a:off x="2520279" y="3273514"/>
          <a:ext cx="1187713" cy="111498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fr-CA" sz="1300" kern="1200" dirty="0" smtClean="0"/>
            <a:t>Rétroaction</a:t>
          </a:r>
          <a:endParaRPr lang="fr-CA" sz="1300" kern="1200" dirty="0"/>
        </a:p>
      </dsp:txBody>
      <dsp:txXfrm>
        <a:off x="2694216" y="3436800"/>
        <a:ext cx="839839" cy="788416"/>
      </dsp:txXfrm>
    </dsp:sp>
    <dsp:sp modelId="{296C50C7-E0FA-4020-AE23-62BFF80CE329}">
      <dsp:nvSpPr>
        <dsp:cNvPr id="0" name=""/>
        <dsp:cNvSpPr/>
      </dsp:nvSpPr>
      <dsp:spPr>
        <a:xfrm rot="13500000">
          <a:off x="2211727" y="2910713"/>
          <a:ext cx="432365" cy="46813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fr-CA" sz="1100" kern="1200"/>
        </a:p>
      </dsp:txBody>
      <dsp:txXfrm rot="10800000">
        <a:off x="2322441" y="3050200"/>
        <a:ext cx="302656" cy="280882"/>
      </dsp:txXfrm>
    </dsp:sp>
    <dsp:sp modelId="{16B4A232-81A0-4BD4-97E2-FC98048BA816}">
      <dsp:nvSpPr>
        <dsp:cNvPr id="0" name=""/>
        <dsp:cNvSpPr/>
      </dsp:nvSpPr>
      <dsp:spPr>
        <a:xfrm>
          <a:off x="946888" y="1663762"/>
          <a:ext cx="1387078" cy="138707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fr-CA" sz="1300" kern="1200" dirty="0" smtClean="0"/>
            <a:t>Mise à jour</a:t>
          </a:r>
        </a:p>
      </dsp:txBody>
      <dsp:txXfrm>
        <a:off x="1150021" y="1866895"/>
        <a:ext cx="980812" cy="980812"/>
      </dsp:txXfrm>
    </dsp:sp>
    <dsp:sp modelId="{E98490F0-5FD3-495C-AB71-01BCB820F251}">
      <dsp:nvSpPr>
        <dsp:cNvPr id="0" name=""/>
        <dsp:cNvSpPr/>
      </dsp:nvSpPr>
      <dsp:spPr>
        <a:xfrm>
          <a:off x="2304256" y="2088231"/>
          <a:ext cx="1717053" cy="52750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fr-CA" sz="1100" kern="1200"/>
        </a:p>
      </dsp:txBody>
      <dsp:txXfrm>
        <a:off x="2304256" y="2193733"/>
        <a:ext cx="1558801" cy="316504"/>
      </dsp:txXfrm>
    </dsp:sp>
  </dsp:spTree>
</dsp:drawing>
</file>

<file path=ppt/diagrams/layout1.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0.3075</cdr:x>
      <cdr:y>0.46771</cdr:y>
    </cdr:from>
    <cdr:to>
      <cdr:x>0.4475</cdr:x>
      <cdr:y>0.64272</cdr:y>
    </cdr:to>
    <cdr:sp macro="" textlink="">
      <cdr:nvSpPr>
        <cdr:cNvPr id="2" name="ZoneTexte 1"/>
        <cdr:cNvSpPr txBox="1"/>
      </cdr:nvSpPr>
      <cdr:spPr>
        <a:xfrm xmlns:a="http://schemas.openxmlformats.org/drawingml/2006/main">
          <a:off x="2530624" y="2116832"/>
          <a:ext cx="1152128" cy="792088"/>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fr-CA" sz="1600" dirty="0" smtClean="0"/>
            <a:t>22% temps / </a:t>
          </a:r>
          <a:r>
            <a:rPr lang="fr-CA" sz="1600" dirty="0" err="1" smtClean="0"/>
            <a:t>sem</a:t>
          </a:r>
          <a:endParaRPr lang="fr-CA" sz="1600" dirty="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fr-CA"/>
          </a:p>
        </p:txBody>
      </p:sp>
      <p:sp>
        <p:nvSpPr>
          <p:cNvPr id="3" name="Espace réservé de la date 2"/>
          <p:cNvSpPr>
            <a:spLocks noGrp="1"/>
          </p:cNvSpPr>
          <p:nvPr>
            <p:ph type="dt" idx="1"/>
          </p:nvPr>
        </p:nvSpPr>
        <p:spPr>
          <a:xfrm>
            <a:off x="3978132" y="0"/>
            <a:ext cx="3043343" cy="465455"/>
          </a:xfrm>
          <a:prstGeom prst="rect">
            <a:avLst/>
          </a:prstGeom>
        </p:spPr>
        <p:txBody>
          <a:bodyPr vert="horz" lIns="93324" tIns="46662" rIns="93324" bIns="46662" rtlCol="0"/>
          <a:lstStyle>
            <a:lvl1pPr algn="r">
              <a:defRPr sz="1200"/>
            </a:lvl1pPr>
          </a:lstStyle>
          <a:p>
            <a:fld id="{20C01644-8C27-4C2B-81BD-0FC4A7EE8660}" type="datetimeFigureOut">
              <a:rPr lang="fr-CA" smtClean="0"/>
              <a:t>2019-04-08</a:t>
            </a:fld>
            <a:endParaRPr lang="fr-CA"/>
          </a:p>
        </p:txBody>
      </p:sp>
      <p:sp>
        <p:nvSpPr>
          <p:cNvPr id="4" name="Espace réservé de l'image des diapositives 3"/>
          <p:cNvSpPr>
            <a:spLocks noGrp="1" noRot="1" noChangeAspect="1"/>
          </p:cNvSpPr>
          <p:nvPr>
            <p:ph type="sldImg" idx="2"/>
          </p:nvPr>
        </p:nvSpPr>
        <p:spPr>
          <a:xfrm>
            <a:off x="1184275" y="698500"/>
            <a:ext cx="4654550" cy="3490913"/>
          </a:xfrm>
          <a:prstGeom prst="rect">
            <a:avLst/>
          </a:prstGeom>
          <a:noFill/>
          <a:ln w="12700">
            <a:solidFill>
              <a:prstClr val="black"/>
            </a:solidFill>
          </a:ln>
        </p:spPr>
        <p:txBody>
          <a:bodyPr vert="horz" lIns="93324" tIns="46662" rIns="93324" bIns="46662" rtlCol="0" anchor="ctr"/>
          <a:lstStyle/>
          <a:p>
            <a:endParaRPr lang="fr-CA"/>
          </a:p>
        </p:txBody>
      </p:sp>
      <p:sp>
        <p:nvSpPr>
          <p:cNvPr id="5" name="Espace réservé des commentaires 4"/>
          <p:cNvSpPr>
            <a:spLocks noGrp="1"/>
          </p:cNvSpPr>
          <p:nvPr>
            <p:ph type="body" sz="quarter" idx="3"/>
          </p:nvPr>
        </p:nvSpPr>
        <p:spPr>
          <a:xfrm>
            <a:off x="702310" y="4421823"/>
            <a:ext cx="5618480" cy="4189095"/>
          </a:xfrm>
          <a:prstGeom prst="rect">
            <a:avLst/>
          </a:prstGeom>
        </p:spPr>
        <p:txBody>
          <a:bodyPr vert="horz" lIns="93324" tIns="46662" rIns="93324" bIns="46662"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6" name="Espace réservé du pied de page 5"/>
          <p:cNvSpPr>
            <a:spLocks noGrp="1"/>
          </p:cNvSpPr>
          <p:nvPr>
            <p:ph type="ftr" sz="quarter" idx="4"/>
          </p:nvPr>
        </p:nvSpPr>
        <p:spPr>
          <a:xfrm>
            <a:off x="0" y="8842029"/>
            <a:ext cx="3043343" cy="465455"/>
          </a:xfrm>
          <a:prstGeom prst="rect">
            <a:avLst/>
          </a:prstGeom>
        </p:spPr>
        <p:txBody>
          <a:bodyPr vert="horz" lIns="93324" tIns="46662" rIns="93324" bIns="46662" rtlCol="0" anchor="b"/>
          <a:lstStyle>
            <a:lvl1pPr algn="l">
              <a:defRPr sz="1200"/>
            </a:lvl1pPr>
          </a:lstStyle>
          <a:p>
            <a:endParaRPr lang="fr-CA"/>
          </a:p>
        </p:txBody>
      </p:sp>
      <p:sp>
        <p:nvSpPr>
          <p:cNvPr id="7" name="Espace réservé du numéro de diapositive 6"/>
          <p:cNvSpPr>
            <a:spLocks noGrp="1"/>
          </p:cNvSpPr>
          <p:nvPr>
            <p:ph type="sldNum" sz="quarter" idx="5"/>
          </p:nvPr>
        </p:nvSpPr>
        <p:spPr>
          <a:xfrm>
            <a:off x="3978132" y="8842029"/>
            <a:ext cx="3043343" cy="465455"/>
          </a:xfrm>
          <a:prstGeom prst="rect">
            <a:avLst/>
          </a:prstGeom>
        </p:spPr>
        <p:txBody>
          <a:bodyPr vert="horz" lIns="93324" tIns="46662" rIns="93324" bIns="46662" rtlCol="0" anchor="b"/>
          <a:lstStyle>
            <a:lvl1pPr algn="r">
              <a:defRPr sz="1200"/>
            </a:lvl1pPr>
          </a:lstStyle>
          <a:p>
            <a:fld id="{649264C9-D368-4E5A-9A7C-33253A4B0138}" type="slidenum">
              <a:rPr lang="fr-CA" smtClean="0"/>
              <a:t>‹N°›</a:t>
            </a:fld>
            <a:endParaRPr lang="fr-CA"/>
          </a:p>
        </p:txBody>
      </p:sp>
    </p:spTree>
    <p:extLst>
      <p:ext uri="{BB962C8B-B14F-4D97-AF65-F5344CB8AC3E}">
        <p14:creationId xmlns:p14="http://schemas.microsoft.com/office/powerpoint/2010/main" val="6902949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mailto:lamoureux.justine@uqam.ca"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www.google.com/cse/publicurl?cx=017778236298186381568:sqjhftdltia#gsc.tab=0" TargetMode="External"/><Relationship Id="rId2" Type="http://schemas.openxmlformats.org/officeDocument/2006/relationships/slide" Target="../slides/slide35.xml"/><Relationship Id="rId1" Type="http://schemas.openxmlformats.org/officeDocument/2006/relationships/notesMaster" Target="../notesMasters/notesMaster1.xml"/><Relationship Id="rId4" Type="http://schemas.openxmlformats.org/officeDocument/2006/relationships/hyperlink" Target="https://cse.google.fr/cse/publicurl?cx=014147660082271264728:orqgo7salum" TargetMode="Externa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conseildesarts.ca/financement/prix/bourses-j-b-c-watkins-musique-et-theatre" TargetMode="External"/><Relationship Id="rId2" Type="http://schemas.openxmlformats.org/officeDocument/2006/relationships/slide" Target="../slides/slide42.xml"/><Relationship Id="rId1" Type="http://schemas.openxmlformats.org/officeDocument/2006/relationships/notesMaster" Target="../notesMasters/notesMaster1.xml"/><Relationship Id="rId6" Type="http://schemas.openxmlformats.org/officeDocument/2006/relationships/hyperlink" Target="http://feed43.com/feed.html?name=2444513483043455" TargetMode="External"/><Relationship Id="rId5" Type="http://schemas.openxmlformats.org/officeDocument/2006/relationships/hyperlink" Target="http://feed43.com/2444513483043455.xml" TargetMode="External"/><Relationship Id="rId4" Type="http://schemas.openxmlformats.org/officeDocument/2006/relationships/hyperlink" Target="http://ftr.fivefilters.org/makefulltextfeed.php?url=http://conseildesarts.ca/financement/prix/bourses-j-b-c-watkins-musique-et-theatre&amp;max=3"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3" Type="http://schemas.openxmlformats.org/officeDocument/2006/relationships/hyperlink" Target="https://www.google.com/cse/publicurl?cx=017778236298186381568:sqjhftdltia#gsc.tab=0" TargetMode="External"/><Relationship Id="rId2" Type="http://schemas.openxmlformats.org/officeDocument/2006/relationships/slide" Target="../slides/slide54.xml"/><Relationship Id="rId1" Type="http://schemas.openxmlformats.org/officeDocument/2006/relationships/notesMaster" Target="../notesMasters/notesMaster1.xml"/><Relationship Id="rId5" Type="http://schemas.openxmlformats.org/officeDocument/2006/relationships/hyperlink" Target="https://www.google.com/cse/publicurl?cx=017778236298186381568:sqjhftdltia" TargetMode="External"/><Relationship Id="rId4" Type="http://schemas.openxmlformats.org/officeDocument/2006/relationships/hyperlink" Target="https://cse.google.fr/cse/publicurl?cx=014147660082271264728:orqgo7salum" TargetMode="Externa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3" Type="http://schemas.openxmlformats.org/officeDocument/2006/relationships/hyperlink" Target="http://eprints.lse.ac.uk/38489" TargetMode="External"/><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3" Type="http://schemas.openxmlformats.org/officeDocument/2006/relationships/hyperlink" Target="http://eprints.lse.ac.uk/38489" TargetMode="External"/><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3" Type="http://schemas.openxmlformats.org/officeDocument/2006/relationships/hyperlink" Target="http://eprints.lse.ac.uk/38489" TargetMode="External"/><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3" Type="http://schemas.openxmlformats.org/officeDocument/2006/relationships/hyperlink" Target="http://eprints.lse.ac.uk/38489" TargetMode="External"/><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3" Type="http://schemas.openxmlformats.org/officeDocument/2006/relationships/hyperlink" Target="https://www.slideshare.net/drevonelsa/enseigner-la-veille-informationnelle-la-technique-en-documentation" TargetMode="External"/><Relationship Id="rId2" Type="http://schemas.openxmlformats.org/officeDocument/2006/relationships/slide" Target="../slides/slide66.xml"/><Relationship Id="rId1" Type="http://schemas.openxmlformats.org/officeDocument/2006/relationships/notesMaster" Target="../notesMasters/notesMaster1.xml"/><Relationship Id="rId5" Type="http://schemas.openxmlformats.org/officeDocument/2006/relationships/hyperlink" Target="http://www.actulligence.com/2013/09/19/feed43-for-free-cree-des-flux-rss-a-partir-de-nimporte-quelle-page-web/" TargetMode="External"/><Relationship Id="rId4" Type="http://schemas.openxmlformats.org/officeDocument/2006/relationships/hyperlink" Target="https://fr.wikihow.com/cr%C3%A9er-un-flux-RSS" TargetMode="Externa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asted.org/?tribe_events=formation-webinaire-31-mai-utiliser-efficacement-les-outils-de-veille"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b="1" dirty="0"/>
              <a:t>Veille informationnelle en soutien à la recherche (en français)</a:t>
            </a:r>
          </a:p>
          <a:p>
            <a:r>
              <a:rPr lang="fr-CA" b="1" dirty="0"/>
              <a:t>Atelier</a:t>
            </a:r>
            <a:r>
              <a:rPr lang="fr-CA" dirty="0"/>
              <a:t> : former le formateur</a:t>
            </a:r>
          </a:p>
          <a:p>
            <a:r>
              <a:rPr lang="fr-CA" b="1" dirty="0"/>
              <a:t>Date</a:t>
            </a:r>
            <a:r>
              <a:rPr lang="fr-CA" dirty="0"/>
              <a:t> : mercredi 10 avril 2019, 9h30 à 16h00 (dîner libre de 12h à 13h30)</a:t>
            </a:r>
          </a:p>
          <a:p>
            <a:r>
              <a:rPr lang="fr-CA" b="1" dirty="0"/>
              <a:t>Lieu : </a:t>
            </a:r>
            <a:r>
              <a:rPr lang="fr-CA" dirty="0"/>
              <a:t>Bibliothèque des lettres et sciences humaines (local 1088), Université de Montréal</a:t>
            </a:r>
          </a:p>
          <a:p>
            <a:r>
              <a:rPr lang="fr-CA" b="1" dirty="0"/>
              <a:t>Formatrice</a:t>
            </a:r>
            <a:r>
              <a:rPr lang="fr-CA" dirty="0"/>
              <a:t> : Justine Lamoureux, bibliothécaire - UQAM, </a:t>
            </a:r>
            <a:r>
              <a:rPr lang="fr-CA" u="sng" dirty="0">
                <a:hlinkClick r:id="rId3"/>
              </a:rPr>
              <a:t>lamoureux.justine@uqam.ca</a:t>
            </a:r>
            <a:r>
              <a:rPr lang="fr-CA" dirty="0"/>
              <a:t>   </a:t>
            </a:r>
          </a:p>
          <a:p>
            <a:r>
              <a:rPr lang="fr-CA" b="1" dirty="0"/>
              <a:t>À qui s’adresse cette formation</a:t>
            </a:r>
            <a:r>
              <a:rPr lang="fr-CA" dirty="0"/>
              <a:t> : à tous les intervenants en milieu documentaire qui ont un intérêt pour la formation sur la veille.</a:t>
            </a:r>
          </a:p>
          <a:p>
            <a:r>
              <a:rPr lang="fr-CA" b="1" dirty="0"/>
              <a:t>Description</a:t>
            </a:r>
            <a:r>
              <a:rPr lang="fr-CA" dirty="0"/>
              <a:t> : L’atelier offrira un survol des concepts généraux liés à la veille, ainsi que la possibilité d’explorer des exemples et des bonnes pratiques de veille, tout en fournissant du matériel de formation libre d’utilisation. Vos questions et vos sujets de veille sont les bienvenus.</a:t>
            </a:r>
          </a:p>
        </p:txBody>
      </p:sp>
      <p:sp>
        <p:nvSpPr>
          <p:cNvPr id="4" name="Espace réservé du numéro de diapositive 3"/>
          <p:cNvSpPr>
            <a:spLocks noGrp="1"/>
          </p:cNvSpPr>
          <p:nvPr>
            <p:ph type="sldNum" sz="quarter" idx="10"/>
          </p:nvPr>
        </p:nvSpPr>
        <p:spPr/>
        <p:txBody>
          <a:bodyPr/>
          <a:lstStyle/>
          <a:p>
            <a:fld id="{649264C9-D368-4E5A-9A7C-33253A4B0138}" type="slidenum">
              <a:rPr lang="fr-CA" smtClean="0"/>
              <a:t>1</a:t>
            </a:fld>
            <a:endParaRPr lang="fr-CA"/>
          </a:p>
        </p:txBody>
      </p:sp>
    </p:spTree>
    <p:extLst>
      <p:ext uri="{BB962C8B-B14F-4D97-AF65-F5344CB8AC3E}">
        <p14:creationId xmlns:p14="http://schemas.microsoft.com/office/powerpoint/2010/main" val="31334426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smtClean="0"/>
              <a:t>Lors de vos discutions sur la veille</a:t>
            </a:r>
            <a:r>
              <a:rPr lang="fr-CA" baseline="0" dirty="0" smtClean="0"/>
              <a:t> avec votre usager, il faut essayer de déterminer si c’est vraiment l’exercice de veille qui répond à ses besoins.</a:t>
            </a:r>
          </a:p>
          <a:p>
            <a:endParaRPr lang="fr-CA" baseline="0" dirty="0" smtClean="0"/>
          </a:p>
          <a:p>
            <a:r>
              <a:rPr lang="fr-CA" baseline="0" dirty="0" smtClean="0"/>
              <a:t>Bref, comme à l’habitude, il faut aider l’usager à bien adresser sa question…</a:t>
            </a:r>
          </a:p>
          <a:p>
            <a:endParaRPr lang="fr-CA" baseline="0" dirty="0" smtClean="0"/>
          </a:p>
          <a:p>
            <a:r>
              <a:rPr lang="fr-CA" baseline="0" dirty="0" smtClean="0"/>
              <a:t>Exemple du directeur qui me demande une veille sur un sujet. </a:t>
            </a:r>
            <a:endParaRPr lang="fr-CA" dirty="0"/>
          </a:p>
        </p:txBody>
      </p:sp>
      <p:sp>
        <p:nvSpPr>
          <p:cNvPr id="4" name="Espace réservé du numéro de diapositive 3"/>
          <p:cNvSpPr>
            <a:spLocks noGrp="1"/>
          </p:cNvSpPr>
          <p:nvPr>
            <p:ph type="sldNum" sz="quarter" idx="10"/>
          </p:nvPr>
        </p:nvSpPr>
        <p:spPr/>
        <p:txBody>
          <a:bodyPr/>
          <a:lstStyle/>
          <a:p>
            <a:fld id="{649264C9-D368-4E5A-9A7C-33253A4B0138}" type="slidenum">
              <a:rPr lang="fr-CA" smtClean="0"/>
              <a:t>13</a:t>
            </a:fld>
            <a:endParaRPr lang="fr-CA"/>
          </a:p>
        </p:txBody>
      </p:sp>
    </p:spTree>
    <p:extLst>
      <p:ext uri="{BB962C8B-B14F-4D97-AF65-F5344CB8AC3E}">
        <p14:creationId xmlns:p14="http://schemas.microsoft.com/office/powerpoint/2010/main" val="37233502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smtClean="0"/>
          </a:p>
          <a:p>
            <a:endParaRPr lang="fr-CA" dirty="0" smtClean="0"/>
          </a:p>
          <a:p>
            <a:endParaRPr lang="fr-CA" dirty="0"/>
          </a:p>
        </p:txBody>
      </p:sp>
      <p:sp>
        <p:nvSpPr>
          <p:cNvPr id="4" name="Espace réservé du numéro de diapositive 3"/>
          <p:cNvSpPr>
            <a:spLocks noGrp="1"/>
          </p:cNvSpPr>
          <p:nvPr>
            <p:ph type="sldNum" sz="quarter" idx="10"/>
          </p:nvPr>
        </p:nvSpPr>
        <p:spPr/>
        <p:txBody>
          <a:bodyPr/>
          <a:lstStyle/>
          <a:p>
            <a:fld id="{649264C9-D368-4E5A-9A7C-33253A4B0138}" type="slidenum">
              <a:rPr lang="fr-CA" smtClean="0"/>
              <a:t>14</a:t>
            </a:fld>
            <a:endParaRPr lang="fr-CA"/>
          </a:p>
        </p:txBody>
      </p:sp>
    </p:spTree>
    <p:extLst>
      <p:ext uri="{BB962C8B-B14F-4D97-AF65-F5344CB8AC3E}">
        <p14:creationId xmlns:p14="http://schemas.microsoft.com/office/powerpoint/2010/main" val="41849617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smtClean="0"/>
              <a:t>Ce modèle est basé</a:t>
            </a:r>
            <a:r>
              <a:rPr lang="fr-CA" baseline="0" dirty="0" smtClean="0"/>
              <a:t> sur la veille compétitive : 1) ce que les acheteur disent sur nous, ce que les acheteurs disent sur notre produits de vente ce que font les compétiteurs. </a:t>
            </a:r>
            <a:endParaRPr lang="fr-CA" dirty="0"/>
          </a:p>
        </p:txBody>
      </p:sp>
      <p:sp>
        <p:nvSpPr>
          <p:cNvPr id="4" name="Espace réservé du numéro de diapositive 3"/>
          <p:cNvSpPr>
            <a:spLocks noGrp="1"/>
          </p:cNvSpPr>
          <p:nvPr>
            <p:ph type="sldNum" sz="quarter" idx="10"/>
          </p:nvPr>
        </p:nvSpPr>
        <p:spPr/>
        <p:txBody>
          <a:bodyPr/>
          <a:lstStyle/>
          <a:p>
            <a:fld id="{649264C9-D368-4E5A-9A7C-33253A4B0138}" type="slidenum">
              <a:rPr lang="fr-CA" smtClean="0"/>
              <a:t>17</a:t>
            </a:fld>
            <a:endParaRPr lang="fr-CA"/>
          </a:p>
        </p:txBody>
      </p:sp>
    </p:spTree>
    <p:extLst>
      <p:ext uri="{BB962C8B-B14F-4D97-AF65-F5344CB8AC3E}">
        <p14:creationId xmlns:p14="http://schemas.microsoft.com/office/powerpoint/2010/main" val="5345854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smtClean="0"/>
              <a:t>Exemple avec le #</a:t>
            </a:r>
            <a:r>
              <a:rPr lang="fr-CA" dirty="0" err="1" smtClean="0"/>
              <a:t>rovers</a:t>
            </a:r>
            <a:r>
              <a:rPr lang="fr-CA" baseline="0" dirty="0" smtClean="0"/>
              <a:t> …. #</a:t>
            </a:r>
            <a:r>
              <a:rPr lang="fr-CA" baseline="0" dirty="0" err="1" smtClean="0"/>
              <a:t>rovers</a:t>
            </a:r>
            <a:r>
              <a:rPr lang="fr-CA" baseline="0" dirty="0" smtClean="0"/>
              <a:t> sur mars…..exploration spatiale / Robotique + les experts </a:t>
            </a:r>
          </a:p>
          <a:p>
            <a:endParaRPr lang="fr-CA" baseline="0" dirty="0" smtClean="0"/>
          </a:p>
          <a:p>
            <a:r>
              <a:rPr lang="fr-CA" baseline="0" dirty="0" smtClean="0"/>
              <a:t>-Un équation de recherche trop simple pourrait amener des résultats très pauvres, ainsi les bienfaits de la veille ne sont pas nécessairement optimisés.</a:t>
            </a:r>
          </a:p>
          <a:p>
            <a:endParaRPr lang="fr-CA" baseline="0" dirty="0" smtClean="0"/>
          </a:p>
          <a:p>
            <a:endParaRPr lang="fr-CA" baseline="0" dirty="0" smtClean="0"/>
          </a:p>
        </p:txBody>
      </p:sp>
      <p:sp>
        <p:nvSpPr>
          <p:cNvPr id="4" name="Espace réservé du numéro de diapositive 3"/>
          <p:cNvSpPr>
            <a:spLocks noGrp="1"/>
          </p:cNvSpPr>
          <p:nvPr>
            <p:ph type="sldNum" sz="quarter" idx="10"/>
          </p:nvPr>
        </p:nvSpPr>
        <p:spPr/>
        <p:txBody>
          <a:bodyPr/>
          <a:lstStyle/>
          <a:p>
            <a:fld id="{649264C9-D368-4E5A-9A7C-33253A4B0138}" type="slidenum">
              <a:rPr lang="fr-CA" smtClean="0"/>
              <a:t>19</a:t>
            </a:fld>
            <a:endParaRPr lang="fr-CA"/>
          </a:p>
        </p:txBody>
      </p:sp>
    </p:spTree>
    <p:extLst>
      <p:ext uri="{BB962C8B-B14F-4D97-AF65-F5344CB8AC3E}">
        <p14:creationId xmlns:p14="http://schemas.microsoft.com/office/powerpoint/2010/main" val="30462401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dirty="0" smtClean="0"/>
              <a:t>Ici, je veux parler du cadre dans lequel évoluent</a:t>
            </a:r>
            <a:r>
              <a:rPr lang="fr-CA" baseline="0" dirty="0" smtClean="0"/>
              <a:t> les veilleurs </a:t>
            </a:r>
          </a:p>
          <a:p>
            <a:endParaRPr lang="fr-CA" baseline="0" dirty="0" smtClean="0"/>
          </a:p>
          <a:p>
            <a:r>
              <a:rPr lang="fr-CA" dirty="0" smtClean="0"/>
              <a:t>Thomas et Reuters…</a:t>
            </a:r>
            <a:endParaRPr lang="fr-CA" dirty="0"/>
          </a:p>
        </p:txBody>
      </p:sp>
      <p:sp>
        <p:nvSpPr>
          <p:cNvPr id="4" name="Espace réservé du numéro de diapositive 3"/>
          <p:cNvSpPr>
            <a:spLocks noGrp="1"/>
          </p:cNvSpPr>
          <p:nvPr>
            <p:ph type="sldNum" sz="quarter" idx="10"/>
          </p:nvPr>
        </p:nvSpPr>
        <p:spPr/>
        <p:txBody>
          <a:bodyPr/>
          <a:lstStyle/>
          <a:p>
            <a:fld id="{649264C9-D368-4E5A-9A7C-33253A4B0138}" type="slidenum">
              <a:rPr lang="fr-CA" smtClean="0"/>
              <a:t>22</a:t>
            </a:fld>
            <a:endParaRPr lang="fr-CA"/>
          </a:p>
        </p:txBody>
      </p:sp>
    </p:spTree>
    <p:extLst>
      <p:ext uri="{BB962C8B-B14F-4D97-AF65-F5344CB8AC3E}">
        <p14:creationId xmlns:p14="http://schemas.microsoft.com/office/powerpoint/2010/main" val="389804986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smtClean="0"/>
          </a:p>
          <a:p>
            <a:pPr>
              <a:spcBef>
                <a:spcPts val="653"/>
              </a:spcBef>
              <a:buClr>
                <a:schemeClr val="dk1"/>
              </a:buClr>
              <a:buSzPct val="100000"/>
            </a:pPr>
            <a:r>
              <a:rPr lang="fr-CA" dirty="0" smtClean="0"/>
              <a:t>En</a:t>
            </a:r>
            <a:r>
              <a:rPr lang="fr-CA" baseline="0" dirty="0" smtClean="0"/>
              <a:t> connaissez-vous?</a:t>
            </a:r>
          </a:p>
          <a:p>
            <a:pPr>
              <a:spcBef>
                <a:spcPts val="653"/>
              </a:spcBef>
              <a:buClr>
                <a:schemeClr val="dk1"/>
              </a:buClr>
              <a:buSzPct val="100000"/>
            </a:pPr>
            <a:endParaRPr lang="fr-CA" baseline="0" dirty="0" smtClean="0"/>
          </a:p>
          <a:p>
            <a:pPr>
              <a:spcBef>
                <a:spcPts val="653"/>
              </a:spcBef>
              <a:buClr>
                <a:schemeClr val="dk1"/>
              </a:buClr>
              <a:buSzPct val="100000"/>
            </a:pPr>
            <a:r>
              <a:rPr lang="fr-CA" dirty="0" smtClean="0"/>
              <a:t>https://www.google.com/url?q=https://wiki.uqam.ca/download/attachments/18285409/Services%2520VRSI-mapping-%2520v2.0%2520%25282%2529.pdf%3Fversion%3D1%26modificationDate%3D1444941384769%26api%3Dv2&amp;sa=U&amp;ved=0ahUKEwi74e_BwKvZAhWi24MKHaujAL84HhAWCA8wBQ&amp;client=internal-uds-cse&amp;cx=002288220259767585485:kxjw6chsxpo&amp;usg=AOvVaw1wgBVFVpCCnY3_EBCuYmXf </a:t>
            </a:r>
            <a:endParaRPr lang="fr-CA" dirty="0"/>
          </a:p>
        </p:txBody>
      </p:sp>
      <p:sp>
        <p:nvSpPr>
          <p:cNvPr id="4" name="Espace réservé du numéro de diapositive 3"/>
          <p:cNvSpPr>
            <a:spLocks noGrp="1"/>
          </p:cNvSpPr>
          <p:nvPr>
            <p:ph type="sldNum" sz="quarter" idx="10"/>
          </p:nvPr>
        </p:nvSpPr>
        <p:spPr/>
        <p:txBody>
          <a:bodyPr/>
          <a:lstStyle/>
          <a:p>
            <a:fld id="{649264C9-D368-4E5A-9A7C-33253A4B0138}" type="slidenum">
              <a:rPr lang="fr-CA" smtClean="0"/>
              <a:t>24</a:t>
            </a:fld>
            <a:endParaRPr lang="fr-CA"/>
          </a:p>
        </p:txBody>
      </p:sp>
    </p:spTree>
    <p:extLst>
      <p:ext uri="{BB962C8B-B14F-4D97-AF65-F5344CB8AC3E}">
        <p14:creationId xmlns:p14="http://schemas.microsoft.com/office/powerpoint/2010/main" val="36460055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smtClean="0"/>
          </a:p>
          <a:p>
            <a:pPr>
              <a:spcBef>
                <a:spcPts val="653"/>
              </a:spcBef>
              <a:buClr>
                <a:schemeClr val="dk1"/>
              </a:buClr>
              <a:buSzPct val="100000"/>
            </a:pPr>
            <a:r>
              <a:rPr lang="fr-CA" dirty="0" smtClean="0"/>
              <a:t>En</a:t>
            </a:r>
            <a:r>
              <a:rPr lang="fr-CA" baseline="0" dirty="0" smtClean="0"/>
              <a:t> connaissez-vous?</a:t>
            </a:r>
          </a:p>
          <a:p>
            <a:pPr>
              <a:spcBef>
                <a:spcPts val="653"/>
              </a:spcBef>
              <a:buClr>
                <a:schemeClr val="dk1"/>
              </a:buClr>
              <a:buSzPct val="100000"/>
            </a:pPr>
            <a:endParaRPr lang="fr-CA" baseline="0" dirty="0" smtClean="0"/>
          </a:p>
          <a:p>
            <a:pPr>
              <a:spcBef>
                <a:spcPts val="653"/>
              </a:spcBef>
              <a:buClr>
                <a:schemeClr val="dk1"/>
              </a:buClr>
              <a:buSzPct val="100000"/>
            </a:pPr>
            <a:r>
              <a:rPr lang="fr-CA" dirty="0" smtClean="0"/>
              <a:t>https://www.google.com/url?q=https://wiki.uqam.ca/download/attachments/18285409/Services%2520VRSI-mapping-%2520v2.0%2520%25282%2529.pdf%3Fversion%3D1%26modificationDate%3D1444941384769%26api%3Dv2&amp;sa=U&amp;ved=0ahUKEwi74e_BwKvZAhWi24MKHaujAL84HhAWCA8wBQ&amp;client=internal-uds-cse&amp;cx=002288220259767585485:kxjw6chsxpo&amp;usg=AOvVaw1wgBVFVpCCnY3_EBCuYmXf </a:t>
            </a:r>
            <a:endParaRPr lang="fr-CA" dirty="0"/>
          </a:p>
        </p:txBody>
      </p:sp>
      <p:sp>
        <p:nvSpPr>
          <p:cNvPr id="4" name="Espace réservé du numéro de diapositive 3"/>
          <p:cNvSpPr>
            <a:spLocks noGrp="1"/>
          </p:cNvSpPr>
          <p:nvPr>
            <p:ph type="sldNum" sz="quarter" idx="10"/>
          </p:nvPr>
        </p:nvSpPr>
        <p:spPr/>
        <p:txBody>
          <a:bodyPr/>
          <a:lstStyle/>
          <a:p>
            <a:fld id="{649264C9-D368-4E5A-9A7C-33253A4B0138}" type="slidenum">
              <a:rPr lang="fr-CA" smtClean="0"/>
              <a:t>25</a:t>
            </a:fld>
            <a:endParaRPr lang="fr-CA"/>
          </a:p>
        </p:txBody>
      </p:sp>
    </p:spTree>
    <p:extLst>
      <p:ext uri="{BB962C8B-B14F-4D97-AF65-F5344CB8AC3E}">
        <p14:creationId xmlns:p14="http://schemas.microsoft.com/office/powerpoint/2010/main" val="43719495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smtClean="0"/>
              <a:t>Va voir le document</a:t>
            </a:r>
            <a:r>
              <a:rPr lang="fr-CA" baseline="0" dirty="0" smtClean="0"/>
              <a:t> de l’UQAC  pour ajouter des défis</a:t>
            </a:r>
            <a:endParaRPr lang="fr-CA" dirty="0"/>
          </a:p>
        </p:txBody>
      </p:sp>
      <p:sp>
        <p:nvSpPr>
          <p:cNvPr id="4" name="Espace réservé du numéro de diapositive 3"/>
          <p:cNvSpPr>
            <a:spLocks noGrp="1"/>
          </p:cNvSpPr>
          <p:nvPr>
            <p:ph type="sldNum" sz="quarter" idx="10"/>
          </p:nvPr>
        </p:nvSpPr>
        <p:spPr/>
        <p:txBody>
          <a:bodyPr/>
          <a:lstStyle/>
          <a:p>
            <a:fld id="{649264C9-D368-4E5A-9A7C-33253A4B0138}" type="slidenum">
              <a:rPr lang="fr-CA" smtClean="0"/>
              <a:t>28</a:t>
            </a:fld>
            <a:endParaRPr lang="fr-CA"/>
          </a:p>
        </p:txBody>
      </p:sp>
    </p:spTree>
    <p:extLst>
      <p:ext uri="{BB962C8B-B14F-4D97-AF65-F5344CB8AC3E}">
        <p14:creationId xmlns:p14="http://schemas.microsoft.com/office/powerpoint/2010/main" val="418493628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smtClean="0"/>
              <a:t>a)*Étapes de réalisation </a:t>
            </a:r>
          </a:p>
          <a:p>
            <a:r>
              <a:rPr lang="fr-CA" dirty="0" smtClean="0"/>
              <a:t>-De la création à la diffusion (schématisation)</a:t>
            </a:r>
          </a:p>
          <a:p>
            <a:r>
              <a:rPr lang="fr-CA" dirty="0" smtClean="0"/>
              <a:t>b) *Choix et évaluation des outils</a:t>
            </a:r>
          </a:p>
          <a:p>
            <a:pPr marL="174982" indent="-174982">
              <a:buFontTx/>
              <a:buChar char="-"/>
            </a:pPr>
            <a:r>
              <a:rPr lang="fr-CA" dirty="0" smtClean="0"/>
              <a:t>Pour mieux choisir l’outil, vous pouvez en déterminer le mode voir fiche « Comment expliquer le Pull et le Push »</a:t>
            </a:r>
          </a:p>
          <a:p>
            <a:pPr marL="174982" indent="-174982">
              <a:buFontTx/>
              <a:buChar char="-"/>
            </a:pPr>
            <a:r>
              <a:rPr lang="fr-CA" dirty="0" smtClean="0"/>
              <a:t>Le meilleur PUSH : le RSS</a:t>
            </a:r>
          </a:p>
          <a:p>
            <a:r>
              <a:rPr lang="fr-CA" dirty="0" smtClean="0"/>
              <a:t>-Panorama des outils les plus populaires (Payants (</a:t>
            </a:r>
            <a:r>
              <a:rPr lang="fr-CA" dirty="0" err="1" smtClean="0">
                <a:solidFill>
                  <a:srgbClr val="FF0000"/>
                </a:solidFill>
                <a:ea typeface="Calibri"/>
                <a:cs typeface="Calibri"/>
                <a:sym typeface="Calibri"/>
              </a:rPr>
              <a:t>Digimind</a:t>
            </a:r>
            <a:r>
              <a:rPr lang="fr-CA" dirty="0" smtClean="0">
                <a:solidFill>
                  <a:srgbClr val="FF0000"/>
                </a:solidFill>
                <a:ea typeface="Calibri"/>
                <a:cs typeface="Calibri"/>
                <a:sym typeface="Calibri"/>
              </a:rPr>
              <a:t>, CEDROM SNI, Thomson Reuters</a:t>
            </a:r>
            <a:r>
              <a:rPr lang="fr-CA" dirty="0" smtClean="0">
                <a:solidFill>
                  <a:schemeClr val="dk1"/>
                </a:solidFill>
                <a:ea typeface="Calibri"/>
                <a:cs typeface="Calibri"/>
                <a:sym typeface="Calibri"/>
              </a:rPr>
              <a:t>, )</a:t>
            </a:r>
            <a:r>
              <a:rPr lang="fr-CA" dirty="0" smtClean="0"/>
              <a:t>, gratuits ou offrant une portion gratuitement) RSS </a:t>
            </a:r>
            <a:r>
              <a:rPr lang="fr-CA" dirty="0" smtClean="0">
                <a:solidFill>
                  <a:srgbClr val="FF0000"/>
                </a:solidFill>
              </a:rPr>
              <a:t>[</a:t>
            </a:r>
            <a:r>
              <a:rPr lang="fr-CA" dirty="0" err="1" smtClean="0">
                <a:solidFill>
                  <a:srgbClr val="FF0000"/>
                </a:solidFill>
              </a:rPr>
              <a:t>Feedly</a:t>
            </a:r>
            <a:r>
              <a:rPr lang="fr-CA" dirty="0" smtClean="0">
                <a:solidFill>
                  <a:srgbClr val="FF0000"/>
                </a:solidFill>
              </a:rPr>
              <a:t>, Netvibes, Scoop.it, paper.li, WordPress, Extension- moteur de recherche personnalisé . </a:t>
            </a:r>
            <a:r>
              <a:rPr lang="fr-CA" u="sng" dirty="0" smtClean="0">
                <a:hlinkClick r:id="rId3"/>
              </a:rPr>
              <a:t>https://www.google.com/cse/publicurl?cx=017778236298186381568:sqjhftdltia#gsc.tab=0</a:t>
            </a:r>
            <a:r>
              <a:rPr lang="fr-CA" dirty="0" smtClean="0">
                <a:solidFill>
                  <a:srgbClr val="FF0000"/>
                </a:solidFill>
              </a:rPr>
              <a:t>] </a:t>
            </a:r>
            <a:r>
              <a:rPr lang="fr-CA" dirty="0" smtClean="0">
                <a:solidFill>
                  <a:srgbClr val="FF0000"/>
                </a:solidFill>
                <a:hlinkClick r:id="rId4"/>
              </a:rPr>
              <a:t>https://cse.google.fr/cse/publicurl?cx=014147660082271264728:orqgo7salum</a:t>
            </a:r>
            <a:r>
              <a:rPr lang="fr-CA" dirty="0" smtClean="0">
                <a:solidFill>
                  <a:srgbClr val="FF0000"/>
                </a:solidFill>
              </a:rPr>
              <a:t> faire la recherche avec </a:t>
            </a:r>
            <a:r>
              <a:rPr lang="fr-CA" dirty="0" err="1" smtClean="0">
                <a:solidFill>
                  <a:srgbClr val="FF0000"/>
                </a:solidFill>
              </a:rPr>
              <a:t>Evaluation</a:t>
            </a:r>
            <a:endParaRPr lang="fr-CA" dirty="0" smtClean="0">
              <a:solidFill>
                <a:srgbClr val="FF0000"/>
              </a:solidFill>
            </a:endParaRPr>
          </a:p>
          <a:p>
            <a:r>
              <a:rPr lang="fr-CA" dirty="0" smtClean="0"/>
              <a:t>-*Trouver des alternatives possibles aux portails de veille et systèmes d'alertes (Rémi, ici je comprends que tu veux rendre l’étudiant autonome dans sa recherche d’outil. Est-ce bien cela?) </a:t>
            </a:r>
          </a:p>
          <a:p>
            <a:endParaRPr lang="fr-CA" dirty="0" smtClean="0"/>
          </a:p>
          <a:p>
            <a:r>
              <a:rPr lang="fr-CA" dirty="0" smtClean="0"/>
              <a:t>c) Choix et évaluation des sources (Débuter avec les sources </a:t>
            </a:r>
            <a:r>
              <a:rPr lang="fr-CA" dirty="0" err="1" smtClean="0"/>
              <a:t>uqamiennes</a:t>
            </a:r>
            <a:r>
              <a:rPr lang="fr-CA" dirty="0" smtClean="0"/>
              <a:t> et ouvrir vers des types de sources ou ressources libres ou gratuites et francophones en priorités)</a:t>
            </a:r>
          </a:p>
          <a:p>
            <a:r>
              <a:rPr lang="fr-CA" dirty="0" smtClean="0"/>
              <a:t>(attention, ici nous distinguerons l’évaluation technique de l’évaluation classique de nos sources (voir </a:t>
            </a:r>
            <a:r>
              <a:rPr lang="fr-CA" dirty="0" err="1" smtClean="0"/>
              <a:t>infosphere</a:t>
            </a:r>
            <a:r>
              <a:rPr lang="fr-CA" dirty="0" smtClean="0"/>
              <a:t>, analyser ses sources)</a:t>
            </a:r>
          </a:p>
          <a:p>
            <a:endParaRPr lang="fr-CA" dirty="0"/>
          </a:p>
        </p:txBody>
      </p:sp>
      <p:sp>
        <p:nvSpPr>
          <p:cNvPr id="4" name="Espace réservé du numéro de diapositive 3"/>
          <p:cNvSpPr>
            <a:spLocks noGrp="1"/>
          </p:cNvSpPr>
          <p:nvPr>
            <p:ph type="sldNum" sz="quarter" idx="10"/>
          </p:nvPr>
        </p:nvSpPr>
        <p:spPr/>
        <p:txBody>
          <a:bodyPr/>
          <a:lstStyle/>
          <a:p>
            <a:fld id="{649264C9-D368-4E5A-9A7C-33253A4B0138}" type="slidenum">
              <a:rPr lang="fr-CA" smtClean="0"/>
              <a:t>35</a:t>
            </a:fld>
            <a:endParaRPr lang="fr-CA"/>
          </a:p>
        </p:txBody>
      </p:sp>
    </p:spTree>
    <p:extLst>
      <p:ext uri="{BB962C8B-B14F-4D97-AF65-F5344CB8AC3E}">
        <p14:creationId xmlns:p14="http://schemas.microsoft.com/office/powerpoint/2010/main" val="34365488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smtClean="0"/>
              <a:t>Donner l’exemple avec</a:t>
            </a:r>
            <a:r>
              <a:rPr lang="fr-CA" baseline="0" dirty="0" smtClean="0"/>
              <a:t> </a:t>
            </a:r>
            <a:r>
              <a:rPr lang="fr-CA" baseline="0" dirty="0" err="1" smtClean="0"/>
              <a:t>Radio-canada</a:t>
            </a:r>
            <a:r>
              <a:rPr lang="fr-CA" baseline="0" dirty="0" smtClean="0"/>
              <a:t> pour montrer une multitude de RSS</a:t>
            </a:r>
          </a:p>
          <a:p>
            <a:r>
              <a:rPr lang="fr-CA" baseline="0" dirty="0" err="1" smtClean="0"/>
              <a:t>Demo</a:t>
            </a:r>
            <a:r>
              <a:rPr lang="fr-CA" baseline="0" dirty="0" smtClean="0"/>
              <a:t> </a:t>
            </a:r>
            <a:r>
              <a:rPr lang="fr-CA" baseline="0" dirty="0" err="1" smtClean="0"/>
              <a:t>Feedly</a:t>
            </a:r>
            <a:r>
              <a:rPr lang="fr-CA" baseline="0" dirty="0" smtClean="0"/>
              <a:t> avec lien vers conseil des arts</a:t>
            </a:r>
          </a:p>
          <a:p>
            <a:r>
              <a:rPr lang="fr-CA" baseline="0" dirty="0" err="1" smtClean="0"/>
              <a:t>Demo</a:t>
            </a:r>
            <a:r>
              <a:rPr lang="fr-CA" baseline="0" dirty="0" smtClean="0"/>
              <a:t> avec </a:t>
            </a:r>
            <a:r>
              <a:rPr lang="fr-CA" baseline="0" dirty="0" err="1" smtClean="0"/>
              <a:t>FiveFilters</a:t>
            </a:r>
            <a:endParaRPr lang="fr-CA" baseline="0" dirty="0" smtClean="0"/>
          </a:p>
          <a:p>
            <a:r>
              <a:rPr lang="fr-CA" baseline="0" dirty="0" err="1" smtClean="0"/>
              <a:t>Demo</a:t>
            </a:r>
            <a:r>
              <a:rPr lang="fr-CA" baseline="0" dirty="0" smtClean="0"/>
              <a:t> avec Feed43</a:t>
            </a:r>
          </a:p>
          <a:p>
            <a:endParaRPr lang="fr-CA" baseline="0" dirty="0" smtClean="0"/>
          </a:p>
          <a:p>
            <a:endParaRPr lang="fr-CA" baseline="0" dirty="0" smtClean="0"/>
          </a:p>
          <a:p>
            <a:r>
              <a:rPr lang="fr-CA" baseline="0" dirty="0" smtClean="0"/>
              <a:t> </a:t>
            </a:r>
            <a:r>
              <a:rPr lang="fr-CA" u="sng" dirty="0">
                <a:hlinkClick r:id="rId3"/>
              </a:rPr>
              <a:t>http://conseildesarts.ca/financement/prix/bourses-j-b-c-watkins-musique-et-theatre</a:t>
            </a:r>
            <a:r>
              <a:rPr lang="fr-CA" dirty="0"/>
              <a:t> </a:t>
            </a:r>
          </a:p>
          <a:p>
            <a:endParaRPr lang="fr-CA" dirty="0"/>
          </a:p>
          <a:p>
            <a:endParaRPr lang="fr-CA" dirty="0"/>
          </a:p>
          <a:p>
            <a:r>
              <a:rPr lang="en-US" u="sng" dirty="0">
                <a:hlinkClick r:id="rId4"/>
              </a:rPr>
              <a:t>http://ftr.fivefilters.org/makefulltextfeed.php?url=http%3A%2F%2Fconseildesarts.ca%2Ffinancement%2Fprix%2Fbourses-j-b-c-watkins-musique-et-theatre&amp;max=3</a:t>
            </a:r>
            <a:r>
              <a:rPr lang="en-US" dirty="0"/>
              <a:t> </a:t>
            </a:r>
          </a:p>
          <a:p>
            <a:endParaRPr lang="en-US" dirty="0"/>
          </a:p>
          <a:p>
            <a:r>
              <a:rPr lang="en-US" dirty="0"/>
              <a:t>Pour Feed43</a:t>
            </a:r>
          </a:p>
          <a:p>
            <a:pPr defTabSz="933237">
              <a:defRPr/>
            </a:pPr>
            <a:r>
              <a:rPr lang="pt-BR" dirty="0" smtClean="0"/>
              <a:t>&lt;h1&gt;{%}&lt;/h1&gt;{*}&lt;div class="content"&gt;{%}&lt;/div&gt; </a:t>
            </a:r>
          </a:p>
          <a:p>
            <a:r>
              <a:rPr lang="fr-CA" dirty="0" smtClean="0"/>
              <a:t>&lt;h1&gt;{%}&lt;/h1&gt;{*}&lt;div class="container"&gt;{%}&lt;/div&gt;</a:t>
            </a:r>
          </a:p>
          <a:p>
            <a:endParaRPr lang="fr-CA" dirty="0" smtClean="0"/>
          </a:p>
          <a:p>
            <a:r>
              <a:rPr lang="fr-CA" dirty="0" smtClean="0"/>
              <a:t>{%1} </a:t>
            </a:r>
            <a:br>
              <a:rPr lang="fr-CA" dirty="0" smtClean="0"/>
            </a:br>
            <a:r>
              <a:rPr lang="fr-CA" dirty="0" smtClean="0"/>
              <a:t>{%2}</a:t>
            </a:r>
          </a:p>
          <a:p>
            <a:r>
              <a:rPr lang="fr-CA" dirty="0" smtClean="0"/>
              <a:t>{%3}</a:t>
            </a:r>
          </a:p>
          <a:p>
            <a:endParaRPr lang="fr-CA" dirty="0" smtClean="0"/>
          </a:p>
          <a:p>
            <a:r>
              <a:rPr lang="fr-CA" dirty="0" smtClean="0"/>
              <a:t>{%2} (</a:t>
            </a:r>
            <a:r>
              <a:rPr lang="fr-CA" dirty="0" err="1" smtClean="0"/>
              <a:t>author</a:t>
            </a:r>
            <a:r>
              <a:rPr lang="fr-CA" dirty="0" smtClean="0"/>
              <a:t>: {%1})</a:t>
            </a:r>
          </a:p>
          <a:p>
            <a:r>
              <a:rPr lang="fr-CA" dirty="0" smtClean="0"/>
              <a:t>{%3}</a:t>
            </a:r>
          </a:p>
          <a:p>
            <a:r>
              <a:rPr lang="fr-CA" dirty="0" smtClean="0"/>
              <a:t>{%2} (</a:t>
            </a:r>
            <a:r>
              <a:rPr lang="fr-CA" dirty="0" err="1" smtClean="0"/>
              <a:t>author</a:t>
            </a:r>
            <a:r>
              <a:rPr lang="fr-CA" dirty="0" smtClean="0"/>
              <a:t>: {%1})</a:t>
            </a:r>
          </a:p>
          <a:p>
            <a:endParaRPr lang="fr-CA" dirty="0" smtClean="0"/>
          </a:p>
          <a:p>
            <a:r>
              <a:rPr lang="fr-CA" dirty="0" smtClean="0">
                <a:hlinkClick r:id="rId5" tooltip="Click to open this URL in new window"/>
              </a:rPr>
              <a:t>http://feed43.com/2444513483043455.xml</a:t>
            </a:r>
            <a:endParaRPr lang="fr-CA" dirty="0" smtClean="0"/>
          </a:p>
          <a:p>
            <a:r>
              <a:rPr lang="fr-CA" dirty="0" smtClean="0">
                <a:hlinkClick r:id="rId6"/>
              </a:rPr>
              <a:t>http://feed43.com/feed.html?name=2444513483043455</a:t>
            </a:r>
            <a:r>
              <a:rPr lang="fr-CA" dirty="0" smtClean="0"/>
              <a:t> </a:t>
            </a:r>
            <a:endParaRPr lang="fr-CA" dirty="0"/>
          </a:p>
        </p:txBody>
      </p:sp>
      <p:sp>
        <p:nvSpPr>
          <p:cNvPr id="4" name="Espace réservé du numéro de diapositive 3"/>
          <p:cNvSpPr>
            <a:spLocks noGrp="1"/>
          </p:cNvSpPr>
          <p:nvPr>
            <p:ph type="sldNum" sz="quarter" idx="10"/>
          </p:nvPr>
        </p:nvSpPr>
        <p:spPr/>
        <p:txBody>
          <a:bodyPr/>
          <a:lstStyle/>
          <a:p>
            <a:fld id="{649264C9-D368-4E5A-9A7C-33253A4B0138}" type="slidenum">
              <a:rPr lang="fr-CA" smtClean="0"/>
              <a:t>42</a:t>
            </a:fld>
            <a:endParaRPr lang="fr-CA"/>
          </a:p>
        </p:txBody>
      </p:sp>
    </p:spTree>
    <p:extLst>
      <p:ext uri="{BB962C8B-B14F-4D97-AF65-F5344CB8AC3E}">
        <p14:creationId xmlns:p14="http://schemas.microsoft.com/office/powerpoint/2010/main" val="36243121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smtClean="0"/>
              <a:t>Petit</a:t>
            </a:r>
            <a:r>
              <a:rPr lang="fr-CA" baseline="0" dirty="0" smtClean="0"/>
              <a:t> présentation de mon cheminement : je pense être une imposteur, car je ne voulais pas, au départ, nécessairement faire de la veille.</a:t>
            </a:r>
          </a:p>
          <a:p>
            <a:r>
              <a:rPr lang="fr-CA" baseline="0" dirty="0" smtClean="0"/>
              <a:t> Mais pendant 3 ans, j’en ai fait à temps plein et c’est suite à une restructuration que j’ai créé ce matériel afin de partager avec mes collègues bibliothécaire UQAM. </a:t>
            </a:r>
          </a:p>
          <a:p>
            <a:endParaRPr lang="fr-CA" baseline="0" dirty="0" smtClean="0"/>
          </a:p>
          <a:p>
            <a:r>
              <a:rPr lang="fr-CA" baseline="0" dirty="0" smtClean="0"/>
              <a:t>Ma force est surtout d’offrir le matériel d’accompagnement et les fiches à modifier. Sinon, tout le monde peut, après avoir faire des recherches avancés sur le web et web profond, avoir une très bonne idée de ce qu’est la veille….</a:t>
            </a:r>
            <a:endParaRPr lang="fr-CA" dirty="0"/>
          </a:p>
        </p:txBody>
      </p:sp>
      <p:sp>
        <p:nvSpPr>
          <p:cNvPr id="4" name="Espace réservé du numéro de diapositive 3"/>
          <p:cNvSpPr>
            <a:spLocks noGrp="1"/>
          </p:cNvSpPr>
          <p:nvPr>
            <p:ph type="sldNum" sz="quarter" idx="10"/>
          </p:nvPr>
        </p:nvSpPr>
        <p:spPr/>
        <p:txBody>
          <a:bodyPr/>
          <a:lstStyle/>
          <a:p>
            <a:fld id="{649264C9-D368-4E5A-9A7C-33253A4B0138}" type="slidenum">
              <a:rPr lang="fr-CA" smtClean="0"/>
              <a:t>2</a:t>
            </a:fld>
            <a:endParaRPr lang="fr-CA"/>
          </a:p>
        </p:txBody>
      </p:sp>
    </p:spTree>
    <p:extLst>
      <p:ext uri="{BB962C8B-B14F-4D97-AF65-F5344CB8AC3E}">
        <p14:creationId xmlns:p14="http://schemas.microsoft.com/office/powerpoint/2010/main" val="337694718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baseline="0" dirty="0" smtClean="0"/>
          </a:p>
          <a:p>
            <a:r>
              <a:rPr lang="fr-CA" baseline="0" dirty="0" smtClean="0"/>
              <a:t> </a:t>
            </a:r>
            <a:endParaRPr lang="fr-CA" dirty="0"/>
          </a:p>
        </p:txBody>
      </p:sp>
      <p:sp>
        <p:nvSpPr>
          <p:cNvPr id="4" name="Espace réservé du numéro de diapositive 3"/>
          <p:cNvSpPr>
            <a:spLocks noGrp="1"/>
          </p:cNvSpPr>
          <p:nvPr>
            <p:ph type="sldNum" sz="quarter" idx="10"/>
          </p:nvPr>
        </p:nvSpPr>
        <p:spPr/>
        <p:txBody>
          <a:bodyPr/>
          <a:lstStyle/>
          <a:p>
            <a:fld id="{649264C9-D368-4E5A-9A7C-33253A4B0138}" type="slidenum">
              <a:rPr lang="fr-CA" smtClean="0"/>
              <a:t>44</a:t>
            </a:fld>
            <a:endParaRPr lang="fr-CA"/>
          </a:p>
        </p:txBody>
      </p:sp>
    </p:spTree>
    <p:extLst>
      <p:ext uri="{BB962C8B-B14F-4D97-AF65-F5344CB8AC3E}">
        <p14:creationId xmlns:p14="http://schemas.microsoft.com/office/powerpoint/2010/main" val="60119349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649264C9-D368-4E5A-9A7C-33253A4B0138}" type="slidenum">
              <a:rPr lang="fr-CA" smtClean="0"/>
              <a:t>45</a:t>
            </a:fld>
            <a:endParaRPr lang="fr-CA"/>
          </a:p>
        </p:txBody>
      </p:sp>
    </p:spTree>
    <p:extLst>
      <p:ext uri="{BB962C8B-B14F-4D97-AF65-F5344CB8AC3E}">
        <p14:creationId xmlns:p14="http://schemas.microsoft.com/office/powerpoint/2010/main" val="173895199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baseline="0" dirty="0" smtClean="0"/>
          </a:p>
          <a:p>
            <a:endParaRPr lang="fr-CA" baseline="0" dirty="0" smtClean="0"/>
          </a:p>
          <a:p>
            <a:endParaRPr lang="fr-CA" baseline="0" dirty="0" smtClean="0"/>
          </a:p>
          <a:p>
            <a:r>
              <a:rPr lang="fr-CA" baseline="0" dirty="0" smtClean="0"/>
              <a:t> </a:t>
            </a:r>
            <a:endParaRPr lang="fr-CA" dirty="0"/>
          </a:p>
        </p:txBody>
      </p:sp>
      <p:sp>
        <p:nvSpPr>
          <p:cNvPr id="4" name="Espace réservé du numéro de diapositive 3"/>
          <p:cNvSpPr>
            <a:spLocks noGrp="1"/>
          </p:cNvSpPr>
          <p:nvPr>
            <p:ph type="sldNum" sz="quarter" idx="10"/>
          </p:nvPr>
        </p:nvSpPr>
        <p:spPr/>
        <p:txBody>
          <a:bodyPr/>
          <a:lstStyle/>
          <a:p>
            <a:fld id="{649264C9-D368-4E5A-9A7C-33253A4B0138}" type="slidenum">
              <a:rPr lang="fr-CA" smtClean="0"/>
              <a:t>48</a:t>
            </a:fld>
            <a:endParaRPr lang="fr-CA"/>
          </a:p>
        </p:txBody>
      </p:sp>
    </p:spTree>
    <p:extLst>
      <p:ext uri="{BB962C8B-B14F-4D97-AF65-F5344CB8AC3E}">
        <p14:creationId xmlns:p14="http://schemas.microsoft.com/office/powerpoint/2010/main" val="362431213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4"/>
        <p:cNvGrpSpPr/>
        <p:nvPr/>
      </p:nvGrpSpPr>
      <p:grpSpPr>
        <a:xfrm>
          <a:off x="0" y="0"/>
          <a:ext cx="0" cy="0"/>
          <a:chOff x="0" y="0"/>
          <a:chExt cx="0" cy="0"/>
        </a:xfrm>
      </p:grpSpPr>
      <p:sp>
        <p:nvSpPr>
          <p:cNvPr id="265" name="Shape 265"/>
          <p:cNvSpPr txBox="1">
            <a:spLocks noGrp="1"/>
          </p:cNvSpPr>
          <p:nvPr>
            <p:ph type="body" idx="1"/>
          </p:nvPr>
        </p:nvSpPr>
        <p:spPr>
          <a:xfrm>
            <a:off x="702312" y="4421824"/>
            <a:ext cx="5618479" cy="4189095"/>
          </a:xfrm>
          <a:prstGeom prst="rect">
            <a:avLst/>
          </a:prstGeom>
        </p:spPr>
        <p:txBody>
          <a:bodyPr lIns="93297" tIns="93297" rIns="93297" bIns="93297" anchor="t" anchorCtr="0">
            <a:noAutofit/>
          </a:bodyPr>
          <a:lstStyle/>
          <a:p>
            <a:endParaRPr/>
          </a:p>
        </p:txBody>
      </p:sp>
      <p:sp>
        <p:nvSpPr>
          <p:cNvPr id="266" name="Shape 266"/>
          <p:cNvSpPr>
            <a:spLocks noGrp="1" noRot="1" noChangeAspect="1"/>
          </p:cNvSpPr>
          <p:nvPr>
            <p:ph type="sldImg" idx="2"/>
          </p:nvPr>
        </p:nvSpPr>
        <p:spPr>
          <a:xfrm>
            <a:off x="1184275" y="698500"/>
            <a:ext cx="4654550" cy="3490913"/>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37917667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
        <p:cNvGrpSpPr/>
        <p:nvPr/>
      </p:nvGrpSpPr>
      <p:grpSpPr>
        <a:xfrm>
          <a:off x="0" y="0"/>
          <a:ext cx="0" cy="0"/>
          <a:chOff x="0" y="0"/>
          <a:chExt cx="0" cy="0"/>
        </a:xfrm>
      </p:grpSpPr>
      <p:sp>
        <p:nvSpPr>
          <p:cNvPr id="272" name="Shape 272"/>
          <p:cNvSpPr txBox="1">
            <a:spLocks noGrp="1"/>
          </p:cNvSpPr>
          <p:nvPr>
            <p:ph type="body" idx="1"/>
          </p:nvPr>
        </p:nvSpPr>
        <p:spPr>
          <a:xfrm>
            <a:off x="702312" y="4421824"/>
            <a:ext cx="5618479" cy="4189095"/>
          </a:xfrm>
          <a:prstGeom prst="rect">
            <a:avLst/>
          </a:prstGeom>
        </p:spPr>
        <p:txBody>
          <a:bodyPr lIns="93297" tIns="93297" rIns="93297" bIns="93297" anchor="t" anchorCtr="0">
            <a:noAutofit/>
          </a:bodyPr>
          <a:lstStyle/>
          <a:p>
            <a:endParaRPr/>
          </a:p>
        </p:txBody>
      </p:sp>
      <p:sp>
        <p:nvSpPr>
          <p:cNvPr id="273" name="Shape 273"/>
          <p:cNvSpPr>
            <a:spLocks noGrp="1" noRot="1" noChangeAspect="1"/>
          </p:cNvSpPr>
          <p:nvPr>
            <p:ph type="sldImg" idx="2"/>
          </p:nvPr>
        </p:nvSpPr>
        <p:spPr>
          <a:xfrm>
            <a:off x="1184275" y="698500"/>
            <a:ext cx="4654550" cy="3490913"/>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205303526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8"/>
        <p:cNvGrpSpPr/>
        <p:nvPr/>
      </p:nvGrpSpPr>
      <p:grpSpPr>
        <a:xfrm>
          <a:off x="0" y="0"/>
          <a:ext cx="0" cy="0"/>
          <a:chOff x="0" y="0"/>
          <a:chExt cx="0" cy="0"/>
        </a:xfrm>
      </p:grpSpPr>
      <p:sp>
        <p:nvSpPr>
          <p:cNvPr id="279" name="Shape 279"/>
          <p:cNvSpPr txBox="1">
            <a:spLocks noGrp="1"/>
          </p:cNvSpPr>
          <p:nvPr>
            <p:ph type="body" idx="1"/>
          </p:nvPr>
        </p:nvSpPr>
        <p:spPr>
          <a:xfrm>
            <a:off x="702312" y="4421824"/>
            <a:ext cx="5618479" cy="4189095"/>
          </a:xfrm>
          <a:prstGeom prst="rect">
            <a:avLst/>
          </a:prstGeom>
        </p:spPr>
        <p:txBody>
          <a:bodyPr lIns="93297" tIns="93297" rIns="93297" bIns="93297" anchor="t" anchorCtr="0">
            <a:noAutofit/>
          </a:bodyPr>
          <a:lstStyle/>
          <a:p>
            <a:endParaRPr/>
          </a:p>
        </p:txBody>
      </p:sp>
      <p:sp>
        <p:nvSpPr>
          <p:cNvPr id="280" name="Shape 280"/>
          <p:cNvSpPr>
            <a:spLocks noGrp="1" noRot="1" noChangeAspect="1"/>
          </p:cNvSpPr>
          <p:nvPr>
            <p:ph type="sldImg" idx="2"/>
          </p:nvPr>
        </p:nvSpPr>
        <p:spPr>
          <a:xfrm>
            <a:off x="1184275" y="698500"/>
            <a:ext cx="4654550" cy="3490913"/>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157760010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smtClean="0"/>
              <a:t>a)*Étapes de réalisation </a:t>
            </a:r>
          </a:p>
          <a:p>
            <a:r>
              <a:rPr lang="fr-CA" dirty="0" smtClean="0"/>
              <a:t>-De la création à la diffusion (schématisation)</a:t>
            </a:r>
          </a:p>
          <a:p>
            <a:r>
              <a:rPr lang="fr-CA" dirty="0" smtClean="0"/>
              <a:t>b) *Choix et évaluation des outils</a:t>
            </a:r>
          </a:p>
          <a:p>
            <a:pPr marL="174982" indent="-174982">
              <a:buFontTx/>
              <a:buChar char="-"/>
            </a:pPr>
            <a:r>
              <a:rPr lang="fr-CA" dirty="0" smtClean="0"/>
              <a:t>Pour mieux choisir l’outil, vous pouvez en déterminer le mode voir fiche « Comment expliquer le Pull et le Push »</a:t>
            </a:r>
          </a:p>
          <a:p>
            <a:pPr marL="174982" indent="-174982">
              <a:buFontTx/>
              <a:buChar char="-"/>
            </a:pPr>
            <a:r>
              <a:rPr lang="fr-CA" dirty="0" smtClean="0"/>
              <a:t>Le meilleur PUSH : le RSS</a:t>
            </a:r>
          </a:p>
          <a:p>
            <a:r>
              <a:rPr lang="fr-CA" dirty="0" smtClean="0"/>
              <a:t>-Panorama des outils les plus populaires (Payants (</a:t>
            </a:r>
            <a:r>
              <a:rPr lang="fr-CA" dirty="0" err="1" smtClean="0">
                <a:solidFill>
                  <a:srgbClr val="FF0000"/>
                </a:solidFill>
                <a:ea typeface="Calibri"/>
                <a:cs typeface="Calibri"/>
                <a:sym typeface="Calibri"/>
              </a:rPr>
              <a:t>Digimind</a:t>
            </a:r>
            <a:r>
              <a:rPr lang="fr-CA" dirty="0" smtClean="0">
                <a:solidFill>
                  <a:srgbClr val="FF0000"/>
                </a:solidFill>
                <a:ea typeface="Calibri"/>
                <a:cs typeface="Calibri"/>
                <a:sym typeface="Calibri"/>
              </a:rPr>
              <a:t>, CEDROM SNI, Thomson Reuters</a:t>
            </a:r>
            <a:r>
              <a:rPr lang="fr-CA" dirty="0" smtClean="0">
                <a:solidFill>
                  <a:schemeClr val="dk1"/>
                </a:solidFill>
                <a:ea typeface="Calibri"/>
                <a:cs typeface="Calibri"/>
                <a:sym typeface="Calibri"/>
              </a:rPr>
              <a:t>, )</a:t>
            </a:r>
            <a:r>
              <a:rPr lang="fr-CA" dirty="0" smtClean="0"/>
              <a:t>, gratuits ou offrant une portion gratuitement) RSS </a:t>
            </a:r>
            <a:r>
              <a:rPr lang="fr-CA" dirty="0" smtClean="0">
                <a:solidFill>
                  <a:srgbClr val="FF0000"/>
                </a:solidFill>
              </a:rPr>
              <a:t>[</a:t>
            </a:r>
            <a:r>
              <a:rPr lang="fr-CA" dirty="0" err="1" smtClean="0">
                <a:solidFill>
                  <a:srgbClr val="FF0000"/>
                </a:solidFill>
              </a:rPr>
              <a:t>Feedly</a:t>
            </a:r>
            <a:r>
              <a:rPr lang="fr-CA" dirty="0" smtClean="0">
                <a:solidFill>
                  <a:srgbClr val="FF0000"/>
                </a:solidFill>
              </a:rPr>
              <a:t>, Netvibes, Scoop.it, paper.li, WordPress, Extension- moteur de recherche personnalisé . </a:t>
            </a:r>
            <a:r>
              <a:rPr lang="fr-CA" u="sng" dirty="0" smtClean="0">
                <a:hlinkClick r:id="rId3"/>
              </a:rPr>
              <a:t>https://www.google.com/cse/publicurl?cx=017778236298186381568:sqjhftdltia#gsc.tab=0</a:t>
            </a:r>
            <a:r>
              <a:rPr lang="fr-CA" dirty="0" smtClean="0">
                <a:solidFill>
                  <a:srgbClr val="FF0000"/>
                </a:solidFill>
              </a:rPr>
              <a:t>] </a:t>
            </a:r>
            <a:r>
              <a:rPr lang="fr-CA" dirty="0" smtClean="0">
                <a:solidFill>
                  <a:srgbClr val="FF0000"/>
                </a:solidFill>
                <a:hlinkClick r:id="rId4"/>
              </a:rPr>
              <a:t>https://cse.google.fr/cse/publicurl?cx=014147660082271264728:orqgo7salum</a:t>
            </a:r>
            <a:r>
              <a:rPr lang="fr-CA" dirty="0" smtClean="0">
                <a:solidFill>
                  <a:srgbClr val="FF0000"/>
                </a:solidFill>
              </a:rPr>
              <a:t> faire la recherche avec </a:t>
            </a:r>
            <a:r>
              <a:rPr lang="fr-CA" dirty="0" err="1" smtClean="0">
                <a:solidFill>
                  <a:srgbClr val="FF0000"/>
                </a:solidFill>
              </a:rPr>
              <a:t>Evaluation</a:t>
            </a:r>
            <a:r>
              <a:rPr lang="fr-CA" dirty="0" smtClean="0">
                <a:solidFill>
                  <a:srgbClr val="FF0000"/>
                </a:solidFill>
              </a:rPr>
              <a:t> </a:t>
            </a:r>
            <a:r>
              <a:rPr lang="fr-CA" dirty="0">
                <a:hlinkClick r:id="rId5"/>
              </a:rPr>
              <a:t>https://www.google.com/cse/publicurl?cx=017778236298186381568:sqjhftdltia#gsc.tab=0</a:t>
            </a:r>
            <a:r>
              <a:rPr lang="fr-CA" dirty="0"/>
              <a:t> </a:t>
            </a:r>
            <a:endParaRPr lang="fr-CA" dirty="0" smtClean="0">
              <a:solidFill>
                <a:srgbClr val="FF0000"/>
              </a:solidFill>
            </a:endParaRPr>
          </a:p>
          <a:p>
            <a:r>
              <a:rPr lang="fr-CA" dirty="0" smtClean="0"/>
              <a:t>-*Trouver des alternatives possibles aux portails de veille et systèmes d'alertes (Rémi, ici je comprends que tu veux rendre l’étudiant autonome dans sa recherche d’outil. Est-ce bien cela?) </a:t>
            </a:r>
          </a:p>
          <a:p>
            <a:endParaRPr lang="fr-CA" dirty="0" smtClean="0"/>
          </a:p>
          <a:p>
            <a:r>
              <a:rPr lang="fr-CA" dirty="0" smtClean="0"/>
              <a:t>c) Choix et évaluation des sources (Débuter avec les sources </a:t>
            </a:r>
            <a:r>
              <a:rPr lang="fr-CA" dirty="0" err="1" smtClean="0"/>
              <a:t>uqamiennes</a:t>
            </a:r>
            <a:r>
              <a:rPr lang="fr-CA" dirty="0" smtClean="0"/>
              <a:t> et ouvrir vers des types de sources ou ressources libres ou gratuites et francophones en priorités)</a:t>
            </a:r>
          </a:p>
          <a:p>
            <a:r>
              <a:rPr lang="fr-CA" dirty="0" smtClean="0"/>
              <a:t>(attention, ici nous distinguerons l’évaluation technique de l’évaluation classique de nos sources (voir </a:t>
            </a:r>
            <a:r>
              <a:rPr lang="fr-CA" dirty="0" err="1" smtClean="0"/>
              <a:t>infosphere</a:t>
            </a:r>
            <a:r>
              <a:rPr lang="fr-CA" dirty="0" smtClean="0"/>
              <a:t>, analyser ses sources)</a:t>
            </a:r>
          </a:p>
          <a:p>
            <a:endParaRPr lang="fr-CA" dirty="0"/>
          </a:p>
        </p:txBody>
      </p:sp>
      <p:sp>
        <p:nvSpPr>
          <p:cNvPr id="4" name="Espace réservé du numéro de diapositive 3"/>
          <p:cNvSpPr>
            <a:spLocks noGrp="1"/>
          </p:cNvSpPr>
          <p:nvPr>
            <p:ph type="sldNum" sz="quarter" idx="10"/>
          </p:nvPr>
        </p:nvSpPr>
        <p:spPr/>
        <p:txBody>
          <a:bodyPr/>
          <a:lstStyle/>
          <a:p>
            <a:fld id="{649264C9-D368-4E5A-9A7C-33253A4B0138}" type="slidenum">
              <a:rPr lang="fr-CA" smtClean="0"/>
              <a:t>54</a:t>
            </a:fld>
            <a:endParaRPr lang="fr-CA"/>
          </a:p>
        </p:txBody>
      </p:sp>
    </p:spTree>
    <p:extLst>
      <p:ext uri="{BB962C8B-B14F-4D97-AF65-F5344CB8AC3E}">
        <p14:creationId xmlns:p14="http://schemas.microsoft.com/office/powerpoint/2010/main" val="343654888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smtClean="0"/>
              <a:t>Ici, je veux revenir sur le principe d’itération.</a:t>
            </a:r>
            <a:r>
              <a:rPr lang="fr-CA" baseline="0" dirty="0" smtClean="0"/>
              <a:t> </a:t>
            </a:r>
          </a:p>
          <a:p>
            <a:endParaRPr lang="fr-CA" baseline="0" dirty="0" smtClean="0"/>
          </a:p>
          <a:p>
            <a:r>
              <a:rPr lang="fr-CA" baseline="0" dirty="0" smtClean="0"/>
              <a:t>On voit souvent que l’itération en vase clos, uniquement axé sur la recherche. Mais en fait, l’itération est inhérente à tout le projet. </a:t>
            </a:r>
            <a:endParaRPr lang="fr-CA" dirty="0"/>
          </a:p>
        </p:txBody>
      </p:sp>
      <p:sp>
        <p:nvSpPr>
          <p:cNvPr id="4" name="Espace réservé du numéro de diapositive 3"/>
          <p:cNvSpPr>
            <a:spLocks noGrp="1"/>
          </p:cNvSpPr>
          <p:nvPr>
            <p:ph type="sldNum" sz="quarter" idx="10"/>
          </p:nvPr>
        </p:nvSpPr>
        <p:spPr/>
        <p:txBody>
          <a:bodyPr/>
          <a:lstStyle/>
          <a:p>
            <a:fld id="{649264C9-D368-4E5A-9A7C-33253A4B0138}" type="slidenum">
              <a:rPr lang="fr-CA" smtClean="0"/>
              <a:t>55</a:t>
            </a:fld>
            <a:endParaRPr lang="fr-CA"/>
          </a:p>
        </p:txBody>
      </p:sp>
    </p:spTree>
    <p:extLst>
      <p:ext uri="{BB962C8B-B14F-4D97-AF65-F5344CB8AC3E}">
        <p14:creationId xmlns:p14="http://schemas.microsoft.com/office/powerpoint/2010/main" val="255652856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a:t>Présenter la valeur ajoutée de la veille pour un étudiant (</a:t>
            </a:r>
            <a:r>
              <a:rPr lang="fr-CA" i="1" dirty="0"/>
              <a:t>c’est le « quoi faire » avec ses trouvailles de veilles</a:t>
            </a:r>
            <a:r>
              <a:rPr lang="fr-CA" dirty="0"/>
              <a:t>)</a:t>
            </a:r>
          </a:p>
          <a:p>
            <a:r>
              <a:rPr lang="fr-CA" dirty="0"/>
              <a:t>                4.1 Partage de l'information</a:t>
            </a:r>
          </a:p>
          <a:p>
            <a:r>
              <a:rPr lang="fr-CA" dirty="0"/>
              <a:t>                               -Les retombées positives dans notre réseau</a:t>
            </a:r>
          </a:p>
          <a:p>
            <a:r>
              <a:rPr lang="fr-CA" dirty="0"/>
              <a:t>                4.2 Faire évoluer la veille informationnelle</a:t>
            </a:r>
          </a:p>
          <a:p>
            <a:r>
              <a:rPr lang="fr-CA" dirty="0"/>
              <a:t>                               -Utilisation des médias sociaux</a:t>
            </a:r>
          </a:p>
          <a:p>
            <a:r>
              <a:rPr lang="fr-CA" dirty="0"/>
              <a:t>                               -Être à l’affut de nouvelles sources de financement (pour la recherche)</a:t>
            </a:r>
          </a:p>
          <a:p>
            <a:endParaRPr lang="fr-CA" dirty="0"/>
          </a:p>
          <a:p>
            <a:endParaRPr lang="fr-CA" dirty="0"/>
          </a:p>
          <a:p>
            <a:endParaRPr lang="fr-CA" dirty="0"/>
          </a:p>
          <a:p>
            <a:r>
              <a:rPr lang="fr-CA" dirty="0"/>
              <a:t>Twitter :   </a:t>
            </a:r>
            <a:r>
              <a:rPr lang="fr-CA" dirty="0" err="1"/>
              <a:t>Mollett</a:t>
            </a:r>
            <a:r>
              <a:rPr lang="fr-CA" dirty="0"/>
              <a:t>, A.,  Moran, D., &amp; </a:t>
            </a:r>
            <a:r>
              <a:rPr lang="fr-CA" dirty="0" err="1"/>
              <a:t>Dunleavy</a:t>
            </a:r>
            <a:r>
              <a:rPr lang="fr-CA" dirty="0"/>
              <a:t>, P. (2011). </a:t>
            </a:r>
            <a:r>
              <a:rPr lang="fr-CA" dirty="0" err="1"/>
              <a:t>Using</a:t>
            </a:r>
            <a:r>
              <a:rPr lang="fr-CA" dirty="0"/>
              <a:t> Twitter in </a:t>
            </a:r>
            <a:r>
              <a:rPr lang="fr-CA" dirty="0" err="1"/>
              <a:t>university</a:t>
            </a:r>
            <a:r>
              <a:rPr lang="fr-CA" dirty="0"/>
              <a:t>  </a:t>
            </a:r>
            <a:r>
              <a:rPr lang="fr-CA" dirty="0" err="1"/>
              <a:t>research</a:t>
            </a:r>
            <a:r>
              <a:rPr lang="fr-CA" dirty="0"/>
              <a:t>, </a:t>
            </a:r>
            <a:r>
              <a:rPr lang="fr-CA" dirty="0" err="1"/>
              <a:t>teaching</a:t>
            </a:r>
            <a:r>
              <a:rPr lang="fr-CA" dirty="0"/>
              <a:t> and impact </a:t>
            </a:r>
            <a:r>
              <a:rPr lang="fr-CA" dirty="0" err="1"/>
              <a:t>activities</a:t>
            </a:r>
            <a:r>
              <a:rPr lang="fr-CA" dirty="0"/>
              <a:t>. Récupéré de </a:t>
            </a:r>
            <a:r>
              <a:rPr lang="fr-CA" dirty="0">
                <a:hlinkClick r:id="rId3"/>
              </a:rPr>
              <a:t>http://eprints.lse.ac.uk/38489</a:t>
            </a:r>
            <a:endParaRPr lang="fr-CA" dirty="0"/>
          </a:p>
        </p:txBody>
      </p:sp>
      <p:sp>
        <p:nvSpPr>
          <p:cNvPr id="4" name="Espace réservé du numéro de diapositive 3"/>
          <p:cNvSpPr>
            <a:spLocks noGrp="1"/>
          </p:cNvSpPr>
          <p:nvPr>
            <p:ph type="sldNum" sz="quarter" idx="10"/>
          </p:nvPr>
        </p:nvSpPr>
        <p:spPr/>
        <p:txBody>
          <a:bodyPr/>
          <a:lstStyle/>
          <a:p>
            <a:fld id="{649264C9-D368-4E5A-9A7C-33253A4B0138}" type="slidenum">
              <a:rPr lang="fr-CA" smtClean="0"/>
              <a:t>59</a:t>
            </a:fld>
            <a:endParaRPr lang="fr-CA"/>
          </a:p>
        </p:txBody>
      </p:sp>
    </p:spTree>
    <p:extLst>
      <p:ext uri="{BB962C8B-B14F-4D97-AF65-F5344CB8AC3E}">
        <p14:creationId xmlns:p14="http://schemas.microsoft.com/office/powerpoint/2010/main" val="302284234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a:t>Présenter la valeur ajoutée de la veille pour un étudiant (</a:t>
            </a:r>
            <a:r>
              <a:rPr lang="fr-CA" i="1" dirty="0"/>
              <a:t>c’est le « quoi faire » avec ses trouvailles de veilles</a:t>
            </a:r>
            <a:r>
              <a:rPr lang="fr-CA" dirty="0"/>
              <a:t>)</a:t>
            </a:r>
          </a:p>
          <a:p>
            <a:r>
              <a:rPr lang="fr-CA" dirty="0"/>
              <a:t>             </a:t>
            </a:r>
          </a:p>
          <a:p>
            <a:endParaRPr lang="fr-CA" dirty="0"/>
          </a:p>
          <a:p>
            <a:endParaRPr lang="fr-CA" dirty="0"/>
          </a:p>
          <a:p>
            <a:r>
              <a:rPr lang="fr-CA" dirty="0"/>
              <a:t>Twitter :   </a:t>
            </a:r>
            <a:r>
              <a:rPr lang="fr-CA" dirty="0" err="1"/>
              <a:t>Mollett</a:t>
            </a:r>
            <a:r>
              <a:rPr lang="fr-CA" dirty="0"/>
              <a:t>, A.,  Moran, D., &amp; </a:t>
            </a:r>
            <a:r>
              <a:rPr lang="fr-CA" dirty="0" err="1"/>
              <a:t>Dunleavy</a:t>
            </a:r>
            <a:r>
              <a:rPr lang="fr-CA" dirty="0"/>
              <a:t>, P. (2011). </a:t>
            </a:r>
            <a:r>
              <a:rPr lang="fr-CA" dirty="0" err="1"/>
              <a:t>Using</a:t>
            </a:r>
            <a:r>
              <a:rPr lang="fr-CA" dirty="0"/>
              <a:t> Twitter in </a:t>
            </a:r>
            <a:r>
              <a:rPr lang="fr-CA" dirty="0" err="1"/>
              <a:t>university</a:t>
            </a:r>
            <a:r>
              <a:rPr lang="fr-CA" dirty="0"/>
              <a:t>  </a:t>
            </a:r>
            <a:r>
              <a:rPr lang="fr-CA" dirty="0" err="1"/>
              <a:t>research</a:t>
            </a:r>
            <a:r>
              <a:rPr lang="fr-CA" dirty="0"/>
              <a:t>, </a:t>
            </a:r>
            <a:r>
              <a:rPr lang="fr-CA" dirty="0" err="1"/>
              <a:t>teaching</a:t>
            </a:r>
            <a:r>
              <a:rPr lang="fr-CA" dirty="0"/>
              <a:t> and impact </a:t>
            </a:r>
            <a:r>
              <a:rPr lang="fr-CA" dirty="0" err="1"/>
              <a:t>activities</a:t>
            </a:r>
            <a:r>
              <a:rPr lang="fr-CA" dirty="0"/>
              <a:t>. Récupéré de </a:t>
            </a:r>
            <a:r>
              <a:rPr lang="fr-CA" dirty="0">
                <a:hlinkClick r:id="rId3"/>
              </a:rPr>
              <a:t>http://eprints.lse.ac.uk/38489</a:t>
            </a:r>
            <a:endParaRPr lang="fr-CA" dirty="0"/>
          </a:p>
        </p:txBody>
      </p:sp>
      <p:sp>
        <p:nvSpPr>
          <p:cNvPr id="4" name="Espace réservé du numéro de diapositive 3"/>
          <p:cNvSpPr>
            <a:spLocks noGrp="1"/>
          </p:cNvSpPr>
          <p:nvPr>
            <p:ph type="sldNum" sz="quarter" idx="10"/>
          </p:nvPr>
        </p:nvSpPr>
        <p:spPr/>
        <p:txBody>
          <a:bodyPr/>
          <a:lstStyle/>
          <a:p>
            <a:fld id="{649264C9-D368-4E5A-9A7C-33253A4B0138}" type="slidenum">
              <a:rPr lang="fr-CA" smtClean="0"/>
              <a:t>60</a:t>
            </a:fld>
            <a:endParaRPr lang="fr-CA"/>
          </a:p>
        </p:txBody>
      </p:sp>
    </p:spTree>
    <p:extLst>
      <p:ext uri="{BB962C8B-B14F-4D97-AF65-F5344CB8AC3E}">
        <p14:creationId xmlns:p14="http://schemas.microsoft.com/office/powerpoint/2010/main" val="30228423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b="1" dirty="0"/>
              <a:t>À qui s’adresse cette formation</a:t>
            </a:r>
            <a:r>
              <a:rPr lang="fr-CA" dirty="0"/>
              <a:t> : à tous les intervenants en milieu documentaire qui ont un intérêt pour la formation sur la veille.</a:t>
            </a:r>
          </a:p>
          <a:p>
            <a:r>
              <a:rPr lang="fr-CA" b="1" dirty="0"/>
              <a:t>Description</a:t>
            </a:r>
            <a:r>
              <a:rPr lang="fr-CA" dirty="0"/>
              <a:t> : L’atelier offrira un survol des concepts généraux liés à la veille, ainsi que la possibilité d’explorer des exemples et des bonnes pratiques de veille, tout en fournissant du matériel de formation libre d’utilisation. Vos questions et vos sujets de veille sont les bienvenus.</a:t>
            </a:r>
            <a:endParaRPr lang="fr-CA" dirty="0" smtClean="0"/>
          </a:p>
          <a:p>
            <a:endParaRPr lang="fr-CA" dirty="0"/>
          </a:p>
        </p:txBody>
      </p:sp>
      <p:sp>
        <p:nvSpPr>
          <p:cNvPr id="4" name="Espace réservé du numéro de diapositive 3"/>
          <p:cNvSpPr>
            <a:spLocks noGrp="1"/>
          </p:cNvSpPr>
          <p:nvPr>
            <p:ph type="sldNum" sz="quarter" idx="10"/>
          </p:nvPr>
        </p:nvSpPr>
        <p:spPr/>
        <p:txBody>
          <a:bodyPr/>
          <a:lstStyle/>
          <a:p>
            <a:fld id="{649264C9-D368-4E5A-9A7C-33253A4B0138}" type="slidenum">
              <a:rPr lang="fr-CA" smtClean="0"/>
              <a:t>3</a:t>
            </a:fld>
            <a:endParaRPr lang="fr-CA"/>
          </a:p>
        </p:txBody>
      </p:sp>
    </p:spTree>
    <p:extLst>
      <p:ext uri="{BB962C8B-B14F-4D97-AF65-F5344CB8AC3E}">
        <p14:creationId xmlns:p14="http://schemas.microsoft.com/office/powerpoint/2010/main" val="104514330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a:t>Présenter la valeur ajoutée de la veille pour un étudiant (</a:t>
            </a:r>
            <a:r>
              <a:rPr lang="fr-CA" i="1" dirty="0"/>
              <a:t>c’est le « quoi faire » avec ses trouvailles de veilles</a:t>
            </a:r>
            <a:r>
              <a:rPr lang="fr-CA" dirty="0"/>
              <a:t>)</a:t>
            </a:r>
          </a:p>
          <a:p>
            <a:r>
              <a:rPr lang="fr-CA" dirty="0"/>
              <a:t>                4.1 Partage de l'information</a:t>
            </a:r>
          </a:p>
          <a:p>
            <a:r>
              <a:rPr lang="fr-CA" dirty="0"/>
              <a:t>                               -Les retombées positives dans notre réseau</a:t>
            </a:r>
          </a:p>
          <a:p>
            <a:r>
              <a:rPr lang="fr-CA" dirty="0"/>
              <a:t>                4.2 Faire évoluer la veille informationnelle</a:t>
            </a:r>
          </a:p>
          <a:p>
            <a:r>
              <a:rPr lang="fr-CA" dirty="0"/>
              <a:t>                               -Utilisation des médias sociaux</a:t>
            </a:r>
          </a:p>
          <a:p>
            <a:r>
              <a:rPr lang="fr-CA" dirty="0"/>
              <a:t>                               -Être à l’affut de nouvelles sources de financement (pour la recherche)</a:t>
            </a:r>
          </a:p>
          <a:p>
            <a:endParaRPr lang="fr-CA" dirty="0"/>
          </a:p>
          <a:p>
            <a:endParaRPr lang="fr-CA" dirty="0"/>
          </a:p>
          <a:p>
            <a:endParaRPr lang="fr-CA" dirty="0"/>
          </a:p>
          <a:p>
            <a:r>
              <a:rPr lang="fr-CA" dirty="0"/>
              <a:t>Twitter :   </a:t>
            </a:r>
            <a:r>
              <a:rPr lang="fr-CA" dirty="0" err="1"/>
              <a:t>Mollett</a:t>
            </a:r>
            <a:r>
              <a:rPr lang="fr-CA" dirty="0"/>
              <a:t>, A.,  Moran, D., &amp; </a:t>
            </a:r>
            <a:r>
              <a:rPr lang="fr-CA" dirty="0" err="1"/>
              <a:t>Dunleavy</a:t>
            </a:r>
            <a:r>
              <a:rPr lang="fr-CA" dirty="0"/>
              <a:t>, P. (2011). </a:t>
            </a:r>
            <a:r>
              <a:rPr lang="fr-CA" dirty="0" err="1"/>
              <a:t>Using</a:t>
            </a:r>
            <a:r>
              <a:rPr lang="fr-CA" dirty="0"/>
              <a:t> Twitter in </a:t>
            </a:r>
            <a:r>
              <a:rPr lang="fr-CA" dirty="0" err="1"/>
              <a:t>university</a:t>
            </a:r>
            <a:r>
              <a:rPr lang="fr-CA" dirty="0"/>
              <a:t>  </a:t>
            </a:r>
            <a:r>
              <a:rPr lang="fr-CA" dirty="0" err="1"/>
              <a:t>research</a:t>
            </a:r>
            <a:r>
              <a:rPr lang="fr-CA" dirty="0"/>
              <a:t>, </a:t>
            </a:r>
            <a:r>
              <a:rPr lang="fr-CA" dirty="0" err="1"/>
              <a:t>teaching</a:t>
            </a:r>
            <a:r>
              <a:rPr lang="fr-CA" dirty="0"/>
              <a:t> and impact </a:t>
            </a:r>
            <a:r>
              <a:rPr lang="fr-CA" dirty="0" err="1"/>
              <a:t>activities</a:t>
            </a:r>
            <a:r>
              <a:rPr lang="fr-CA" dirty="0"/>
              <a:t>. Récupéré de </a:t>
            </a:r>
            <a:r>
              <a:rPr lang="fr-CA" dirty="0">
                <a:hlinkClick r:id="rId3"/>
              </a:rPr>
              <a:t>http://eprints.lse.ac.uk/38489</a:t>
            </a:r>
            <a:endParaRPr lang="fr-CA" dirty="0"/>
          </a:p>
        </p:txBody>
      </p:sp>
      <p:sp>
        <p:nvSpPr>
          <p:cNvPr id="4" name="Espace réservé du numéro de diapositive 3"/>
          <p:cNvSpPr>
            <a:spLocks noGrp="1"/>
          </p:cNvSpPr>
          <p:nvPr>
            <p:ph type="sldNum" sz="quarter" idx="10"/>
          </p:nvPr>
        </p:nvSpPr>
        <p:spPr/>
        <p:txBody>
          <a:bodyPr/>
          <a:lstStyle/>
          <a:p>
            <a:fld id="{649264C9-D368-4E5A-9A7C-33253A4B0138}" type="slidenum">
              <a:rPr lang="fr-CA" smtClean="0"/>
              <a:t>62</a:t>
            </a:fld>
            <a:endParaRPr lang="fr-CA"/>
          </a:p>
        </p:txBody>
      </p:sp>
    </p:spTree>
    <p:extLst>
      <p:ext uri="{BB962C8B-B14F-4D97-AF65-F5344CB8AC3E}">
        <p14:creationId xmlns:p14="http://schemas.microsoft.com/office/powerpoint/2010/main" val="302284234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a:t>Présenter la valeur ajoutée de la veille pour un étudiant (</a:t>
            </a:r>
            <a:r>
              <a:rPr lang="fr-CA" i="1" dirty="0"/>
              <a:t>c’est le « quoi faire » avec ses trouvailles de veilles</a:t>
            </a:r>
            <a:r>
              <a:rPr lang="fr-CA" dirty="0"/>
              <a:t>)</a:t>
            </a:r>
          </a:p>
          <a:p>
            <a:r>
              <a:rPr lang="fr-CA" dirty="0"/>
              <a:t>                4.1 Partage de l'information</a:t>
            </a:r>
          </a:p>
          <a:p>
            <a:r>
              <a:rPr lang="fr-CA" dirty="0"/>
              <a:t>                               -Les retombées positives dans notre réseau</a:t>
            </a:r>
          </a:p>
          <a:p>
            <a:r>
              <a:rPr lang="fr-CA" dirty="0"/>
              <a:t>                4.2 Faire évoluer la veille informationnelle</a:t>
            </a:r>
          </a:p>
          <a:p>
            <a:r>
              <a:rPr lang="fr-CA" dirty="0"/>
              <a:t>                               -Utilisation des médias sociaux</a:t>
            </a:r>
          </a:p>
          <a:p>
            <a:r>
              <a:rPr lang="fr-CA" dirty="0"/>
              <a:t>                               -Être à l’affut de nouvelles sources de financement (pour la recherche)</a:t>
            </a:r>
          </a:p>
          <a:p>
            <a:endParaRPr lang="fr-CA" dirty="0"/>
          </a:p>
          <a:p>
            <a:endParaRPr lang="fr-CA" dirty="0"/>
          </a:p>
          <a:p>
            <a:endParaRPr lang="fr-CA" dirty="0"/>
          </a:p>
          <a:p>
            <a:r>
              <a:rPr lang="fr-CA" dirty="0"/>
              <a:t>Twitter :   </a:t>
            </a:r>
            <a:r>
              <a:rPr lang="fr-CA" dirty="0" err="1"/>
              <a:t>Mollett</a:t>
            </a:r>
            <a:r>
              <a:rPr lang="fr-CA" dirty="0"/>
              <a:t>, A.,  Moran, D., &amp; </a:t>
            </a:r>
            <a:r>
              <a:rPr lang="fr-CA" dirty="0" err="1"/>
              <a:t>Dunleavy</a:t>
            </a:r>
            <a:r>
              <a:rPr lang="fr-CA" dirty="0"/>
              <a:t>, P. (2011). </a:t>
            </a:r>
            <a:r>
              <a:rPr lang="fr-CA" dirty="0" err="1"/>
              <a:t>Using</a:t>
            </a:r>
            <a:r>
              <a:rPr lang="fr-CA" dirty="0"/>
              <a:t> Twitter in </a:t>
            </a:r>
            <a:r>
              <a:rPr lang="fr-CA" dirty="0" err="1"/>
              <a:t>university</a:t>
            </a:r>
            <a:r>
              <a:rPr lang="fr-CA" dirty="0"/>
              <a:t>  </a:t>
            </a:r>
            <a:r>
              <a:rPr lang="fr-CA" dirty="0" err="1"/>
              <a:t>research</a:t>
            </a:r>
            <a:r>
              <a:rPr lang="fr-CA" dirty="0"/>
              <a:t>, </a:t>
            </a:r>
            <a:r>
              <a:rPr lang="fr-CA" dirty="0" err="1"/>
              <a:t>teaching</a:t>
            </a:r>
            <a:r>
              <a:rPr lang="fr-CA" dirty="0"/>
              <a:t> and impact </a:t>
            </a:r>
            <a:r>
              <a:rPr lang="fr-CA" dirty="0" err="1"/>
              <a:t>activities</a:t>
            </a:r>
            <a:r>
              <a:rPr lang="fr-CA" dirty="0"/>
              <a:t>. Récupéré de </a:t>
            </a:r>
            <a:r>
              <a:rPr lang="fr-CA" dirty="0">
                <a:hlinkClick r:id="rId3"/>
              </a:rPr>
              <a:t>http://eprints.lse.ac.uk/38489</a:t>
            </a:r>
            <a:endParaRPr lang="fr-CA" dirty="0"/>
          </a:p>
        </p:txBody>
      </p:sp>
      <p:sp>
        <p:nvSpPr>
          <p:cNvPr id="4" name="Espace réservé du numéro de diapositive 3"/>
          <p:cNvSpPr>
            <a:spLocks noGrp="1"/>
          </p:cNvSpPr>
          <p:nvPr>
            <p:ph type="sldNum" sz="quarter" idx="10"/>
          </p:nvPr>
        </p:nvSpPr>
        <p:spPr/>
        <p:txBody>
          <a:bodyPr/>
          <a:lstStyle/>
          <a:p>
            <a:fld id="{649264C9-D368-4E5A-9A7C-33253A4B0138}" type="slidenum">
              <a:rPr lang="fr-CA" smtClean="0"/>
              <a:t>63</a:t>
            </a:fld>
            <a:endParaRPr lang="fr-CA"/>
          </a:p>
        </p:txBody>
      </p:sp>
    </p:spTree>
    <p:extLst>
      <p:ext uri="{BB962C8B-B14F-4D97-AF65-F5344CB8AC3E}">
        <p14:creationId xmlns:p14="http://schemas.microsoft.com/office/powerpoint/2010/main" val="302284234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smtClean="0"/>
              <a:t> Un jour sans veille et un jour sans lendemain : </a:t>
            </a:r>
          </a:p>
          <a:p>
            <a:endParaRPr lang="fr-CA" dirty="0"/>
          </a:p>
        </p:txBody>
      </p:sp>
      <p:sp>
        <p:nvSpPr>
          <p:cNvPr id="4" name="Espace réservé du numéro de diapositive 3"/>
          <p:cNvSpPr>
            <a:spLocks noGrp="1"/>
          </p:cNvSpPr>
          <p:nvPr>
            <p:ph type="sldNum" sz="quarter" idx="10"/>
          </p:nvPr>
        </p:nvSpPr>
        <p:spPr/>
        <p:txBody>
          <a:bodyPr/>
          <a:lstStyle/>
          <a:p>
            <a:fld id="{649264C9-D368-4E5A-9A7C-33253A4B0138}" type="slidenum">
              <a:rPr lang="fr-CA" smtClean="0"/>
              <a:t>65</a:t>
            </a:fld>
            <a:endParaRPr lang="fr-CA"/>
          </a:p>
        </p:txBody>
      </p:sp>
    </p:spTree>
    <p:extLst>
      <p:ext uri="{BB962C8B-B14F-4D97-AF65-F5344CB8AC3E}">
        <p14:creationId xmlns:p14="http://schemas.microsoft.com/office/powerpoint/2010/main" val="337694718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defTabSz="933237">
              <a:defRPr/>
            </a:pPr>
            <a:r>
              <a:rPr lang="fr-CA" dirty="0" smtClean="0">
                <a:effectLst/>
              </a:rPr>
              <a:t>Elsa Drevon. (20:11:34 UTC). </a:t>
            </a:r>
            <a:r>
              <a:rPr lang="fr-CA" i="1" dirty="0" smtClean="0">
                <a:effectLst/>
              </a:rPr>
              <a:t>Enseigner la veille informationnelle à la technique en documentation</a:t>
            </a:r>
            <a:r>
              <a:rPr lang="fr-CA" dirty="0" smtClean="0">
                <a:effectLst/>
              </a:rPr>
              <a:t>. </a:t>
            </a:r>
            <a:r>
              <a:rPr lang="fr-CA" dirty="0" err="1" smtClean="0">
                <a:effectLst/>
              </a:rPr>
              <a:t>Education</a:t>
            </a:r>
            <a:r>
              <a:rPr lang="fr-CA" dirty="0" smtClean="0">
                <a:effectLst/>
              </a:rPr>
              <a:t>. Consulté à l’adresse </a:t>
            </a:r>
            <a:r>
              <a:rPr lang="fr-CA" dirty="0" smtClean="0">
                <a:effectLst/>
                <a:hlinkClick r:id="rId3"/>
              </a:rPr>
              <a:t>https://www.slideshare.net/drevonelsa/enseigner-la-veille-informationnelle-la-technique-en-documentation</a:t>
            </a:r>
            <a:endParaRPr lang="fr-CA" dirty="0" smtClean="0">
              <a:effectLst/>
            </a:endParaRPr>
          </a:p>
          <a:p>
            <a:pPr defTabSz="933237">
              <a:defRPr/>
            </a:pPr>
            <a:r>
              <a:rPr lang="fr-CA" dirty="0" smtClean="0">
                <a:effectLst/>
              </a:rPr>
              <a:t>Comment créer un flux RSS. (s. d.). Consulté 16 février 2018, à l’adresse </a:t>
            </a:r>
            <a:r>
              <a:rPr lang="fr-CA" dirty="0" smtClean="0">
                <a:effectLst/>
                <a:hlinkClick r:id="rId4"/>
              </a:rPr>
              <a:t>https://fr.wikihow.com/cr%C3%A9er-un-flux-RSS</a:t>
            </a:r>
            <a:endParaRPr lang="fr-CA" dirty="0" smtClean="0">
              <a:effectLst/>
            </a:endParaRPr>
          </a:p>
          <a:p>
            <a:pPr defTabSz="933237">
              <a:defRPr/>
            </a:pPr>
            <a:endParaRPr lang="fr-CA" dirty="0" smtClean="0">
              <a:effectLst/>
            </a:endParaRPr>
          </a:p>
          <a:p>
            <a:pPr defTabSz="933237">
              <a:defRPr/>
            </a:pPr>
            <a:r>
              <a:rPr lang="fr-CA" dirty="0" smtClean="0">
                <a:effectLst/>
              </a:rPr>
              <a:t>Feed43 (for free) créé des flux RSS à partir de n’importe quelle page web. (s. d.). Consulté 19 février 2018, à l’adresse </a:t>
            </a:r>
            <a:r>
              <a:rPr lang="fr-CA" dirty="0" smtClean="0">
                <a:effectLst/>
                <a:hlinkClick r:id="rId5"/>
              </a:rPr>
              <a:t>http://www.actulligence.com/2013/09/19/feed43-for-free-cree-des-flux-rss-a-partir-de-nimporte-quelle-page-web/</a:t>
            </a:r>
            <a:endParaRPr lang="fr-CA" dirty="0" smtClean="0">
              <a:effectLst/>
            </a:endParaRPr>
          </a:p>
          <a:p>
            <a:pPr defTabSz="933237">
              <a:defRPr/>
            </a:pPr>
            <a:endParaRPr lang="fr-CA" dirty="0" smtClean="0">
              <a:effectLst/>
            </a:endParaRPr>
          </a:p>
          <a:p>
            <a:endParaRPr lang="fr-CA" dirty="0"/>
          </a:p>
        </p:txBody>
      </p:sp>
      <p:sp>
        <p:nvSpPr>
          <p:cNvPr id="4" name="Espace réservé du numéro de diapositive 3"/>
          <p:cNvSpPr>
            <a:spLocks noGrp="1"/>
          </p:cNvSpPr>
          <p:nvPr>
            <p:ph type="sldNum" sz="quarter" idx="10"/>
          </p:nvPr>
        </p:nvSpPr>
        <p:spPr/>
        <p:txBody>
          <a:bodyPr/>
          <a:lstStyle/>
          <a:p>
            <a:fld id="{649264C9-D368-4E5A-9A7C-33253A4B0138}" type="slidenum">
              <a:rPr lang="fr-CA" smtClean="0"/>
              <a:t>66</a:t>
            </a:fld>
            <a:endParaRPr lang="fr-CA"/>
          </a:p>
        </p:txBody>
      </p:sp>
    </p:spTree>
    <p:extLst>
      <p:ext uri="{BB962C8B-B14F-4D97-AF65-F5344CB8AC3E}">
        <p14:creationId xmlns:p14="http://schemas.microsoft.com/office/powerpoint/2010/main" val="33892368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smtClean="0"/>
              <a:t>Ma twist personnelle : </a:t>
            </a:r>
          </a:p>
          <a:p>
            <a:endParaRPr lang="fr-CA" dirty="0" smtClean="0"/>
          </a:p>
          <a:p>
            <a:r>
              <a:rPr lang="fr-CA" dirty="0" smtClean="0"/>
              <a:t>Ma valeur ajoutée est mon</a:t>
            </a:r>
            <a:r>
              <a:rPr lang="fr-CA" baseline="0" dirty="0" smtClean="0"/>
              <a:t> </a:t>
            </a:r>
            <a:r>
              <a:rPr lang="fr-CA" dirty="0" smtClean="0"/>
              <a:t>expérience UQAM</a:t>
            </a:r>
          </a:p>
          <a:p>
            <a:r>
              <a:rPr lang="fr-CA" dirty="0" smtClean="0"/>
              <a:t>31 mai – Utiliser efficacement les outils de veille / Anik Dumont-Bissonnette : </a:t>
            </a:r>
            <a:r>
              <a:rPr lang="fr-CA" dirty="0" smtClean="0">
                <a:hlinkClick r:id="rId3"/>
              </a:rPr>
              <a:t>http://asted.org/?tribe_events=formation-webinaire-31-mai-utiliser-efficacement-les-outils-de-veille</a:t>
            </a:r>
            <a:r>
              <a:rPr lang="fr-CA" dirty="0" smtClean="0"/>
              <a:t> </a:t>
            </a:r>
          </a:p>
          <a:p>
            <a:endParaRPr lang="fr-CA" dirty="0" smtClean="0"/>
          </a:p>
          <a:p>
            <a:r>
              <a:rPr lang="fr-CA" dirty="0" smtClean="0"/>
              <a:t>***Introduction : illustrer les différents angles : que l’on connaisse la veille pour en faire déjà, ou qu’on la connaisse juste peu, soit</a:t>
            </a:r>
            <a:r>
              <a:rPr lang="fr-CA" baseline="0" dirty="0" smtClean="0"/>
              <a:t> par manque d</a:t>
            </a:r>
            <a:r>
              <a:rPr lang="fr-CA" dirty="0" smtClean="0"/>
              <a:t>’intérêt ou parce que le besoin de l’académique n’y est pas encore, un chemin peut être parcouru par</a:t>
            </a:r>
            <a:r>
              <a:rPr lang="fr-CA" baseline="0" dirty="0" smtClean="0"/>
              <a:t> tout le monde car le réelle besoin en matière de veille consiste à </a:t>
            </a:r>
            <a:r>
              <a:rPr lang="fr-CA" dirty="0" smtClean="0"/>
              <a:t>bien saisir les besoins de l’étudiant</a:t>
            </a:r>
            <a:r>
              <a:rPr lang="fr-CA" baseline="0" dirty="0" smtClean="0"/>
              <a:t> devant nous</a:t>
            </a:r>
            <a:r>
              <a:rPr lang="fr-CA" dirty="0" smtClean="0"/>
              <a:t>.</a:t>
            </a:r>
          </a:p>
          <a:p>
            <a:endParaRPr lang="fr-CA" dirty="0" smtClean="0"/>
          </a:p>
        </p:txBody>
      </p:sp>
      <p:sp>
        <p:nvSpPr>
          <p:cNvPr id="4" name="Espace réservé du numéro de diapositive 3"/>
          <p:cNvSpPr>
            <a:spLocks noGrp="1"/>
          </p:cNvSpPr>
          <p:nvPr>
            <p:ph type="sldNum" sz="quarter" idx="10"/>
          </p:nvPr>
        </p:nvSpPr>
        <p:spPr/>
        <p:txBody>
          <a:bodyPr/>
          <a:lstStyle/>
          <a:p>
            <a:fld id="{649264C9-D368-4E5A-9A7C-33253A4B0138}" type="slidenum">
              <a:rPr lang="fr-CA" smtClean="0"/>
              <a:t>4</a:t>
            </a:fld>
            <a:endParaRPr lang="fr-CA"/>
          </a:p>
        </p:txBody>
      </p:sp>
    </p:spTree>
    <p:extLst>
      <p:ext uri="{BB962C8B-B14F-4D97-AF65-F5344CB8AC3E}">
        <p14:creationId xmlns:p14="http://schemas.microsoft.com/office/powerpoint/2010/main" val="18462594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649264C9-D368-4E5A-9A7C-33253A4B0138}" type="slidenum">
              <a:rPr lang="fr-CA" smtClean="0"/>
              <a:t>5</a:t>
            </a:fld>
            <a:endParaRPr lang="fr-CA"/>
          </a:p>
        </p:txBody>
      </p:sp>
    </p:spTree>
    <p:extLst>
      <p:ext uri="{BB962C8B-B14F-4D97-AF65-F5344CB8AC3E}">
        <p14:creationId xmlns:p14="http://schemas.microsoft.com/office/powerpoint/2010/main" val="6525276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smtClean="0"/>
              <a:t>AJOUTER UNE QUESTION</a:t>
            </a:r>
            <a:r>
              <a:rPr lang="fr-CA" baseline="0" dirty="0" smtClean="0"/>
              <a:t> SUR LES ? </a:t>
            </a:r>
            <a:r>
              <a:rPr lang="fr-CA" baseline="0" smtClean="0"/>
              <a:t>ÉTAPES DE LA VEILLE. </a:t>
            </a:r>
            <a:endParaRPr lang="fr-CA" dirty="0"/>
          </a:p>
        </p:txBody>
      </p:sp>
      <p:sp>
        <p:nvSpPr>
          <p:cNvPr id="4" name="Espace réservé du numéro de diapositive 3"/>
          <p:cNvSpPr>
            <a:spLocks noGrp="1"/>
          </p:cNvSpPr>
          <p:nvPr>
            <p:ph type="sldNum" sz="quarter" idx="10"/>
          </p:nvPr>
        </p:nvSpPr>
        <p:spPr/>
        <p:txBody>
          <a:bodyPr/>
          <a:lstStyle/>
          <a:p>
            <a:fld id="{649264C9-D368-4E5A-9A7C-33253A4B0138}" type="slidenum">
              <a:rPr lang="fr-CA" smtClean="0"/>
              <a:t>6</a:t>
            </a:fld>
            <a:endParaRPr lang="fr-CA"/>
          </a:p>
        </p:txBody>
      </p:sp>
    </p:spTree>
    <p:extLst>
      <p:ext uri="{BB962C8B-B14F-4D97-AF65-F5344CB8AC3E}">
        <p14:creationId xmlns:p14="http://schemas.microsoft.com/office/powerpoint/2010/main" val="33769471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smtClean="0"/>
              <a:t>À</a:t>
            </a:r>
            <a:r>
              <a:rPr lang="fr-CA" baseline="0" dirty="0" smtClean="0"/>
              <a:t> quoi devons- nous faire face comme bibliothécaire de référence…</a:t>
            </a:r>
            <a:endParaRPr lang="fr-CA" dirty="0"/>
          </a:p>
        </p:txBody>
      </p:sp>
      <p:sp>
        <p:nvSpPr>
          <p:cNvPr id="4" name="Espace réservé du numéro de diapositive 3"/>
          <p:cNvSpPr>
            <a:spLocks noGrp="1"/>
          </p:cNvSpPr>
          <p:nvPr>
            <p:ph type="sldNum" sz="quarter" idx="10"/>
          </p:nvPr>
        </p:nvSpPr>
        <p:spPr/>
        <p:txBody>
          <a:bodyPr/>
          <a:lstStyle/>
          <a:p>
            <a:fld id="{649264C9-D368-4E5A-9A7C-33253A4B0138}" type="slidenum">
              <a:rPr lang="fr-CA" smtClean="0"/>
              <a:t>8</a:t>
            </a:fld>
            <a:endParaRPr lang="fr-CA"/>
          </a:p>
        </p:txBody>
      </p:sp>
    </p:spTree>
    <p:extLst>
      <p:ext uri="{BB962C8B-B14F-4D97-AF65-F5344CB8AC3E}">
        <p14:creationId xmlns:p14="http://schemas.microsoft.com/office/powerpoint/2010/main" val="35459290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smtClean="0"/>
              <a:t>À</a:t>
            </a:r>
            <a:r>
              <a:rPr lang="fr-CA" baseline="0" dirty="0" smtClean="0"/>
              <a:t> quoi devons- nous faire face comme responsable de l’aide à l’usager ou comme bibliothécaire de référence…</a:t>
            </a:r>
            <a:endParaRPr lang="fr-CA" dirty="0"/>
          </a:p>
        </p:txBody>
      </p:sp>
      <p:sp>
        <p:nvSpPr>
          <p:cNvPr id="4" name="Espace réservé du numéro de diapositive 3"/>
          <p:cNvSpPr>
            <a:spLocks noGrp="1"/>
          </p:cNvSpPr>
          <p:nvPr>
            <p:ph type="sldNum" sz="quarter" idx="10"/>
          </p:nvPr>
        </p:nvSpPr>
        <p:spPr/>
        <p:txBody>
          <a:bodyPr/>
          <a:lstStyle/>
          <a:p>
            <a:fld id="{649264C9-D368-4E5A-9A7C-33253A4B0138}" type="slidenum">
              <a:rPr lang="fr-CA" smtClean="0"/>
              <a:t>11</a:t>
            </a:fld>
            <a:endParaRPr lang="fr-CA"/>
          </a:p>
        </p:txBody>
      </p:sp>
    </p:spTree>
    <p:extLst>
      <p:ext uri="{BB962C8B-B14F-4D97-AF65-F5344CB8AC3E}">
        <p14:creationId xmlns:p14="http://schemas.microsoft.com/office/powerpoint/2010/main" val="40778741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smtClean="0"/>
              <a:t> Nous,</a:t>
            </a:r>
            <a:r>
              <a:rPr lang="fr-CA" baseline="0" dirty="0" smtClean="0"/>
              <a:t> ce que l’on veut faire, c’est expliquer tranquillement ce que c’est le push et le pull…mais les questions ne vont pas toujours dans ce sens!</a:t>
            </a:r>
            <a:endParaRPr lang="fr-CA" dirty="0"/>
          </a:p>
        </p:txBody>
      </p:sp>
      <p:sp>
        <p:nvSpPr>
          <p:cNvPr id="4" name="Espace réservé du numéro de diapositive 3"/>
          <p:cNvSpPr>
            <a:spLocks noGrp="1"/>
          </p:cNvSpPr>
          <p:nvPr>
            <p:ph type="sldNum" sz="quarter" idx="10"/>
          </p:nvPr>
        </p:nvSpPr>
        <p:spPr/>
        <p:txBody>
          <a:bodyPr/>
          <a:lstStyle/>
          <a:p>
            <a:fld id="{649264C9-D368-4E5A-9A7C-33253A4B0138}" type="slidenum">
              <a:rPr lang="fr-CA" smtClean="0"/>
              <a:t>12</a:t>
            </a:fld>
            <a:endParaRPr lang="fr-CA"/>
          </a:p>
        </p:txBody>
      </p:sp>
    </p:spTree>
    <p:extLst>
      <p:ext uri="{BB962C8B-B14F-4D97-AF65-F5344CB8AC3E}">
        <p14:creationId xmlns:p14="http://schemas.microsoft.com/office/powerpoint/2010/main" val="35459290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BE"/>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BE"/>
          </a:p>
        </p:txBody>
      </p:sp>
      <p:sp>
        <p:nvSpPr>
          <p:cNvPr id="4" name="Espace réservé de la date 3"/>
          <p:cNvSpPr>
            <a:spLocks noGrp="1"/>
          </p:cNvSpPr>
          <p:nvPr>
            <p:ph type="dt" sz="half" idx="10"/>
          </p:nvPr>
        </p:nvSpPr>
        <p:spPr/>
        <p:txBody>
          <a:bodyPr/>
          <a:lstStyle/>
          <a:p>
            <a:fld id="{EF102F9D-85FB-4C81-8E28-ACABD2FD29AA}" type="datetime1">
              <a:rPr lang="fr-FR" smtClean="0"/>
              <a:t>08/04/2019</a:t>
            </a:fld>
            <a:endParaRPr lang="fr-BE"/>
          </a:p>
        </p:txBody>
      </p:sp>
      <p:sp>
        <p:nvSpPr>
          <p:cNvPr id="5" name="Espace réservé du pied de page 4"/>
          <p:cNvSpPr>
            <a:spLocks noGrp="1"/>
          </p:cNvSpPr>
          <p:nvPr>
            <p:ph type="ftr" sz="quarter" idx="11"/>
          </p:nvPr>
        </p:nvSpPr>
        <p:spPr/>
        <p:txBody>
          <a:bodyPr/>
          <a:lstStyle/>
          <a:p>
            <a:r>
              <a:rPr lang="fr-BE" smtClean="0"/>
              <a:t>ccJustineLamoureux2019</a:t>
            </a:r>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t>‹N°›</a:t>
            </a:fld>
            <a:endParaRPr lang="fr-B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BE"/>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e la date 3"/>
          <p:cNvSpPr>
            <a:spLocks noGrp="1"/>
          </p:cNvSpPr>
          <p:nvPr>
            <p:ph type="dt" sz="half" idx="10"/>
          </p:nvPr>
        </p:nvSpPr>
        <p:spPr/>
        <p:txBody>
          <a:bodyPr/>
          <a:lstStyle/>
          <a:p>
            <a:fld id="{59314146-FAC1-455D-8401-888CEF8855D8}" type="datetime1">
              <a:rPr lang="fr-FR" smtClean="0"/>
              <a:t>08/04/2019</a:t>
            </a:fld>
            <a:endParaRPr lang="fr-BE"/>
          </a:p>
        </p:txBody>
      </p:sp>
      <p:sp>
        <p:nvSpPr>
          <p:cNvPr id="5" name="Espace réservé du pied de page 4"/>
          <p:cNvSpPr>
            <a:spLocks noGrp="1"/>
          </p:cNvSpPr>
          <p:nvPr>
            <p:ph type="ftr" sz="quarter" idx="11"/>
          </p:nvPr>
        </p:nvSpPr>
        <p:spPr/>
        <p:txBody>
          <a:bodyPr/>
          <a:lstStyle/>
          <a:p>
            <a:r>
              <a:rPr lang="fr-BE" smtClean="0"/>
              <a:t>ccJustineLamoureux2019</a:t>
            </a:r>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t>‹N°›</a:t>
            </a:fld>
            <a:endParaRPr lang="fr-B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BE"/>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e la date 3"/>
          <p:cNvSpPr>
            <a:spLocks noGrp="1"/>
          </p:cNvSpPr>
          <p:nvPr>
            <p:ph type="dt" sz="half" idx="10"/>
          </p:nvPr>
        </p:nvSpPr>
        <p:spPr/>
        <p:txBody>
          <a:bodyPr/>
          <a:lstStyle/>
          <a:p>
            <a:fld id="{850EA09C-B46F-4900-A1CB-35AA570B6D23}" type="datetime1">
              <a:rPr lang="fr-FR" smtClean="0"/>
              <a:t>08/04/2019</a:t>
            </a:fld>
            <a:endParaRPr lang="fr-BE"/>
          </a:p>
        </p:txBody>
      </p:sp>
      <p:sp>
        <p:nvSpPr>
          <p:cNvPr id="5" name="Espace réservé du pied de page 4"/>
          <p:cNvSpPr>
            <a:spLocks noGrp="1"/>
          </p:cNvSpPr>
          <p:nvPr>
            <p:ph type="ftr" sz="quarter" idx="11"/>
          </p:nvPr>
        </p:nvSpPr>
        <p:spPr/>
        <p:txBody>
          <a:bodyPr/>
          <a:lstStyle/>
          <a:p>
            <a:r>
              <a:rPr lang="fr-BE" smtClean="0"/>
              <a:t>ccJustineLamoureux2019</a:t>
            </a:r>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t>‹N°›</a:t>
            </a:fld>
            <a:endParaRPr lang="fr-B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BE"/>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e la date 3"/>
          <p:cNvSpPr>
            <a:spLocks noGrp="1"/>
          </p:cNvSpPr>
          <p:nvPr>
            <p:ph type="dt" sz="half" idx="10"/>
          </p:nvPr>
        </p:nvSpPr>
        <p:spPr/>
        <p:txBody>
          <a:bodyPr/>
          <a:lstStyle/>
          <a:p>
            <a:fld id="{F35951C8-1537-4DB6-9EDC-520257B4FADD}" type="datetime1">
              <a:rPr lang="fr-FR" smtClean="0"/>
              <a:t>08/04/2019</a:t>
            </a:fld>
            <a:endParaRPr lang="fr-BE"/>
          </a:p>
        </p:txBody>
      </p:sp>
      <p:sp>
        <p:nvSpPr>
          <p:cNvPr id="5" name="Espace réservé du pied de page 4"/>
          <p:cNvSpPr>
            <a:spLocks noGrp="1"/>
          </p:cNvSpPr>
          <p:nvPr>
            <p:ph type="ftr" sz="quarter" idx="11"/>
          </p:nvPr>
        </p:nvSpPr>
        <p:spPr/>
        <p:txBody>
          <a:bodyPr/>
          <a:lstStyle/>
          <a:p>
            <a:r>
              <a:rPr lang="fr-BE" smtClean="0"/>
              <a:t>ccJustineLamoureux2019</a:t>
            </a:r>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t>‹N°›</a:t>
            </a:fld>
            <a:endParaRPr lang="fr-B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BE"/>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CF4C53EA-A6F6-423E-A17A-8BA677FD5E78}" type="datetime1">
              <a:rPr lang="fr-FR" smtClean="0"/>
              <a:t>08/04/2019</a:t>
            </a:fld>
            <a:endParaRPr lang="fr-BE"/>
          </a:p>
        </p:txBody>
      </p:sp>
      <p:sp>
        <p:nvSpPr>
          <p:cNvPr id="5" name="Espace réservé du pied de page 4"/>
          <p:cNvSpPr>
            <a:spLocks noGrp="1"/>
          </p:cNvSpPr>
          <p:nvPr>
            <p:ph type="ftr" sz="quarter" idx="11"/>
          </p:nvPr>
        </p:nvSpPr>
        <p:spPr/>
        <p:txBody>
          <a:bodyPr/>
          <a:lstStyle/>
          <a:p>
            <a:r>
              <a:rPr lang="fr-BE" smtClean="0"/>
              <a:t>ccJustineLamoureux2019</a:t>
            </a:r>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t>‹N°›</a:t>
            </a:fld>
            <a:endParaRPr lang="fr-B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BE"/>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5" name="Espace réservé de la date 4"/>
          <p:cNvSpPr>
            <a:spLocks noGrp="1"/>
          </p:cNvSpPr>
          <p:nvPr>
            <p:ph type="dt" sz="half" idx="10"/>
          </p:nvPr>
        </p:nvSpPr>
        <p:spPr/>
        <p:txBody>
          <a:bodyPr/>
          <a:lstStyle/>
          <a:p>
            <a:fld id="{C6D4348A-140C-46EC-BE96-E3FDD1673CEC}" type="datetime1">
              <a:rPr lang="fr-FR" smtClean="0"/>
              <a:t>08/04/2019</a:t>
            </a:fld>
            <a:endParaRPr lang="fr-BE"/>
          </a:p>
        </p:txBody>
      </p:sp>
      <p:sp>
        <p:nvSpPr>
          <p:cNvPr id="6" name="Espace réservé du pied de page 5"/>
          <p:cNvSpPr>
            <a:spLocks noGrp="1"/>
          </p:cNvSpPr>
          <p:nvPr>
            <p:ph type="ftr" sz="quarter" idx="11"/>
          </p:nvPr>
        </p:nvSpPr>
        <p:spPr/>
        <p:txBody>
          <a:bodyPr/>
          <a:lstStyle/>
          <a:p>
            <a:r>
              <a:rPr lang="fr-BE" smtClean="0"/>
              <a:t>ccJustineLamoureux2019</a:t>
            </a:r>
            <a:endParaRPr lang="fr-BE"/>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t>‹N°›</a:t>
            </a:fld>
            <a:endParaRPr lang="fr-B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BE"/>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7" name="Espace réservé de la date 6"/>
          <p:cNvSpPr>
            <a:spLocks noGrp="1"/>
          </p:cNvSpPr>
          <p:nvPr>
            <p:ph type="dt" sz="half" idx="10"/>
          </p:nvPr>
        </p:nvSpPr>
        <p:spPr/>
        <p:txBody>
          <a:bodyPr/>
          <a:lstStyle/>
          <a:p>
            <a:fld id="{37A3A1FF-F22C-4C0F-9165-EB21F0D24778}" type="datetime1">
              <a:rPr lang="fr-FR" smtClean="0"/>
              <a:t>08/04/2019</a:t>
            </a:fld>
            <a:endParaRPr lang="fr-BE"/>
          </a:p>
        </p:txBody>
      </p:sp>
      <p:sp>
        <p:nvSpPr>
          <p:cNvPr id="8" name="Espace réservé du pied de page 7"/>
          <p:cNvSpPr>
            <a:spLocks noGrp="1"/>
          </p:cNvSpPr>
          <p:nvPr>
            <p:ph type="ftr" sz="quarter" idx="11"/>
          </p:nvPr>
        </p:nvSpPr>
        <p:spPr/>
        <p:txBody>
          <a:bodyPr/>
          <a:lstStyle/>
          <a:p>
            <a:r>
              <a:rPr lang="fr-BE" smtClean="0"/>
              <a:t>ccJustineLamoureux2019</a:t>
            </a:r>
            <a:endParaRPr lang="fr-BE"/>
          </a:p>
        </p:txBody>
      </p:sp>
      <p:sp>
        <p:nvSpPr>
          <p:cNvPr id="9" name="Espace réservé du numéro de diapositive 8"/>
          <p:cNvSpPr>
            <a:spLocks noGrp="1"/>
          </p:cNvSpPr>
          <p:nvPr>
            <p:ph type="sldNum" sz="quarter" idx="12"/>
          </p:nvPr>
        </p:nvSpPr>
        <p:spPr/>
        <p:txBody>
          <a:bodyPr/>
          <a:lstStyle/>
          <a:p>
            <a:fld id="{CF4668DC-857F-487D-BFFA-8C0CA5037977}" type="slidenum">
              <a:rPr lang="fr-BE" smtClean="0"/>
              <a:t>‹N°›</a:t>
            </a:fld>
            <a:endParaRPr lang="fr-B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BE"/>
          </a:p>
        </p:txBody>
      </p:sp>
      <p:sp>
        <p:nvSpPr>
          <p:cNvPr id="3" name="Espace réservé de la date 2"/>
          <p:cNvSpPr>
            <a:spLocks noGrp="1"/>
          </p:cNvSpPr>
          <p:nvPr>
            <p:ph type="dt" sz="half" idx="10"/>
          </p:nvPr>
        </p:nvSpPr>
        <p:spPr/>
        <p:txBody>
          <a:bodyPr/>
          <a:lstStyle/>
          <a:p>
            <a:fld id="{51642C89-AD10-4194-98D9-7B8D73AEB153}" type="datetime1">
              <a:rPr lang="fr-FR" smtClean="0"/>
              <a:t>08/04/2019</a:t>
            </a:fld>
            <a:endParaRPr lang="fr-BE"/>
          </a:p>
        </p:txBody>
      </p:sp>
      <p:sp>
        <p:nvSpPr>
          <p:cNvPr id="4" name="Espace réservé du pied de page 3"/>
          <p:cNvSpPr>
            <a:spLocks noGrp="1"/>
          </p:cNvSpPr>
          <p:nvPr>
            <p:ph type="ftr" sz="quarter" idx="11"/>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nvPr>
        </p:nvSpPr>
        <p:spPr/>
        <p:txBody>
          <a:bodyPr/>
          <a:lstStyle/>
          <a:p>
            <a:fld id="{CF4668DC-857F-487D-BFFA-8C0CA5037977}" type="slidenum">
              <a:rPr lang="fr-BE" smtClean="0"/>
              <a:t>‹N°›</a:t>
            </a:fld>
            <a:endParaRPr lang="fr-B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D72D5136-657D-48E2-92CB-FE8F848949E2}" type="datetime1">
              <a:rPr lang="fr-FR" smtClean="0"/>
              <a:t>08/04/2019</a:t>
            </a:fld>
            <a:endParaRPr lang="fr-BE"/>
          </a:p>
        </p:txBody>
      </p:sp>
      <p:sp>
        <p:nvSpPr>
          <p:cNvPr id="3" name="Espace réservé du pied de page 2"/>
          <p:cNvSpPr>
            <a:spLocks noGrp="1"/>
          </p:cNvSpPr>
          <p:nvPr>
            <p:ph type="ftr" sz="quarter" idx="11"/>
          </p:nvPr>
        </p:nvSpPr>
        <p:spPr/>
        <p:txBody>
          <a:bodyPr/>
          <a:lstStyle/>
          <a:p>
            <a:r>
              <a:rPr lang="fr-BE" smtClean="0"/>
              <a:t>ccJustineLamoureux2019</a:t>
            </a:r>
            <a:endParaRPr lang="fr-BE"/>
          </a:p>
        </p:txBody>
      </p:sp>
      <p:sp>
        <p:nvSpPr>
          <p:cNvPr id="4" name="Espace réservé du numéro de diapositive 3"/>
          <p:cNvSpPr>
            <a:spLocks noGrp="1"/>
          </p:cNvSpPr>
          <p:nvPr>
            <p:ph type="sldNum" sz="quarter" idx="12"/>
          </p:nvPr>
        </p:nvSpPr>
        <p:spPr/>
        <p:txBody>
          <a:bodyPr/>
          <a:lstStyle/>
          <a:p>
            <a:fld id="{CF4668DC-857F-487D-BFFA-8C0CA5037977}" type="slidenum">
              <a:rPr lang="fr-BE" smtClean="0"/>
              <a:t>‹N°›</a:t>
            </a:fld>
            <a:endParaRPr lang="fr-B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BE"/>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C4DCC822-8BA0-4894-AF4B-A573DC1FE62D}" type="datetime1">
              <a:rPr lang="fr-FR" smtClean="0"/>
              <a:t>08/04/2019</a:t>
            </a:fld>
            <a:endParaRPr lang="fr-BE"/>
          </a:p>
        </p:txBody>
      </p:sp>
      <p:sp>
        <p:nvSpPr>
          <p:cNvPr id="6" name="Espace réservé du pied de page 5"/>
          <p:cNvSpPr>
            <a:spLocks noGrp="1"/>
          </p:cNvSpPr>
          <p:nvPr>
            <p:ph type="ftr" sz="quarter" idx="11"/>
          </p:nvPr>
        </p:nvSpPr>
        <p:spPr/>
        <p:txBody>
          <a:bodyPr/>
          <a:lstStyle/>
          <a:p>
            <a:r>
              <a:rPr lang="fr-BE" smtClean="0"/>
              <a:t>ccJustineLamoureux2019</a:t>
            </a:r>
            <a:endParaRPr lang="fr-BE"/>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t>‹N°›</a:t>
            </a:fld>
            <a:endParaRPr lang="fr-B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BE"/>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BE"/>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BE655EE3-30D2-4F57-9147-83994B96630E}" type="datetime1">
              <a:rPr lang="fr-FR" smtClean="0"/>
              <a:t>08/04/2019</a:t>
            </a:fld>
            <a:endParaRPr lang="fr-BE"/>
          </a:p>
        </p:txBody>
      </p:sp>
      <p:sp>
        <p:nvSpPr>
          <p:cNvPr id="6" name="Espace réservé du pied de page 5"/>
          <p:cNvSpPr>
            <a:spLocks noGrp="1"/>
          </p:cNvSpPr>
          <p:nvPr>
            <p:ph type="ftr" sz="quarter" idx="11"/>
          </p:nvPr>
        </p:nvSpPr>
        <p:spPr/>
        <p:txBody>
          <a:bodyPr/>
          <a:lstStyle/>
          <a:p>
            <a:r>
              <a:rPr lang="fr-BE" smtClean="0"/>
              <a:t>ccJustineLamoureux2019</a:t>
            </a:r>
            <a:endParaRPr lang="fr-BE"/>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t>‹N°›</a:t>
            </a:fld>
            <a:endParaRPr lang="fr-B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BE"/>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2EC8CD-F248-4736-933C-F586A71EE4A6}" type="datetime1">
              <a:rPr lang="fr-FR" smtClean="0"/>
              <a:t>08/04/2019</a:t>
            </a:fld>
            <a:endParaRPr lang="fr-BE"/>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BE" smtClean="0"/>
              <a:t>ccJustineLamoureux2019</a:t>
            </a:r>
            <a:endParaRPr lang="fr-BE"/>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4668DC-857F-487D-BFFA-8C0CA5037977}" type="slidenum">
              <a:rPr lang="fr-BE" smtClean="0"/>
              <a:t>‹N°›</a:t>
            </a:fld>
            <a:endParaRPr lang="fr-B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Layout" Target="../slideLayouts/slideLayout1.xml"/><Relationship Id="rId3" Type="http://schemas.openxmlformats.org/officeDocument/2006/relationships/tags" Target="../tags/tag3.xml"/><Relationship Id="rId7" Type="http://schemas.openxmlformats.org/officeDocument/2006/relationships/tags" Target="../tags/tag7.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image" Target="../media/image1.png"/><Relationship Id="rId5" Type="http://schemas.openxmlformats.org/officeDocument/2006/relationships/tags" Target="../tags/tag5.xml"/><Relationship Id="rId10" Type="http://schemas.openxmlformats.org/officeDocument/2006/relationships/hyperlink" Target="mailto:lamoureux.justine@uqam.ca" TargetMode="External"/><Relationship Id="rId4" Type="http://schemas.openxmlformats.org/officeDocument/2006/relationships/tags" Target="../tags/tag4.xml"/><Relationship Id="rId9"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tags" Target="../tags/tag48.xml"/><Relationship Id="rId2" Type="http://schemas.openxmlformats.org/officeDocument/2006/relationships/tags" Target="../tags/tag47.xml"/><Relationship Id="rId1" Type="http://schemas.openxmlformats.org/officeDocument/2006/relationships/tags" Target="../tags/tag46.xml"/><Relationship Id="rId6" Type="http://schemas.openxmlformats.org/officeDocument/2006/relationships/slideLayout" Target="../slideLayouts/slideLayout2.xml"/><Relationship Id="rId5" Type="http://schemas.openxmlformats.org/officeDocument/2006/relationships/tags" Target="../tags/tag50.xml"/><Relationship Id="rId4" Type="http://schemas.openxmlformats.org/officeDocument/2006/relationships/tags" Target="../tags/tag49.xml"/></Relationships>
</file>

<file path=ppt/slides/_rels/slide11.xml.rels><?xml version="1.0" encoding="UTF-8" standalone="yes"?>
<Relationships xmlns="http://schemas.openxmlformats.org/package/2006/relationships"><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tags" Target="../tags/tag51.xml"/><Relationship Id="rId6" Type="http://schemas.openxmlformats.org/officeDocument/2006/relationships/notesSlide" Target="../notesSlides/notesSlide8.xml"/><Relationship Id="rId5" Type="http://schemas.openxmlformats.org/officeDocument/2006/relationships/slideLayout" Target="../slideLayouts/slideLayout2.xml"/><Relationship Id="rId4" Type="http://schemas.openxmlformats.org/officeDocument/2006/relationships/tags" Target="../tags/tag54.xml"/></Relationships>
</file>

<file path=ppt/slides/_rels/slide12.xml.rels><?xml version="1.0" encoding="UTF-8" standalone="yes"?>
<Relationships xmlns="http://schemas.openxmlformats.org/package/2006/relationships"><Relationship Id="rId3" Type="http://schemas.openxmlformats.org/officeDocument/2006/relationships/tags" Target="../tags/tag57.xml"/><Relationship Id="rId2" Type="http://schemas.openxmlformats.org/officeDocument/2006/relationships/tags" Target="../tags/tag56.xml"/><Relationship Id="rId1" Type="http://schemas.openxmlformats.org/officeDocument/2006/relationships/tags" Target="../tags/tag55.xml"/><Relationship Id="rId6" Type="http://schemas.openxmlformats.org/officeDocument/2006/relationships/notesSlide" Target="../notesSlides/notesSlide9.xml"/><Relationship Id="rId5" Type="http://schemas.openxmlformats.org/officeDocument/2006/relationships/slideLayout" Target="../slideLayouts/slideLayout2.xml"/><Relationship Id="rId4" Type="http://schemas.openxmlformats.org/officeDocument/2006/relationships/tags" Target="../tags/tag58.xml"/></Relationships>
</file>

<file path=ppt/slides/_rels/slide13.xml.rels><?xml version="1.0" encoding="UTF-8" standalone="yes"?>
<Relationships xmlns="http://schemas.openxmlformats.org/package/2006/relationships"><Relationship Id="rId3" Type="http://schemas.openxmlformats.org/officeDocument/2006/relationships/tags" Target="../tags/tag61.xml"/><Relationship Id="rId2" Type="http://schemas.openxmlformats.org/officeDocument/2006/relationships/tags" Target="../tags/tag60.xml"/><Relationship Id="rId1" Type="http://schemas.openxmlformats.org/officeDocument/2006/relationships/tags" Target="../tags/tag59.xml"/><Relationship Id="rId6" Type="http://schemas.openxmlformats.org/officeDocument/2006/relationships/notesSlide" Target="../notesSlides/notesSlide10.xml"/><Relationship Id="rId5" Type="http://schemas.openxmlformats.org/officeDocument/2006/relationships/slideLayout" Target="../slideLayouts/slideLayout2.xml"/><Relationship Id="rId4" Type="http://schemas.openxmlformats.org/officeDocument/2006/relationships/tags" Target="../tags/tag62.xml"/></Relationships>
</file>

<file path=ppt/slides/_rels/slide14.xml.rels><?xml version="1.0" encoding="UTF-8" standalone="yes"?>
<Relationships xmlns="http://schemas.openxmlformats.org/package/2006/relationships"><Relationship Id="rId3" Type="http://schemas.openxmlformats.org/officeDocument/2006/relationships/tags" Target="../tags/tag65.xml"/><Relationship Id="rId2" Type="http://schemas.openxmlformats.org/officeDocument/2006/relationships/tags" Target="../tags/tag64.xml"/><Relationship Id="rId1" Type="http://schemas.openxmlformats.org/officeDocument/2006/relationships/tags" Target="../tags/tag63.xml"/><Relationship Id="rId6" Type="http://schemas.openxmlformats.org/officeDocument/2006/relationships/notesSlide" Target="../notesSlides/notesSlide11.xml"/><Relationship Id="rId5" Type="http://schemas.openxmlformats.org/officeDocument/2006/relationships/slideLayout" Target="../slideLayouts/slideLayout2.xml"/><Relationship Id="rId4" Type="http://schemas.openxmlformats.org/officeDocument/2006/relationships/tags" Target="../tags/tag66.xml"/></Relationships>
</file>

<file path=ppt/slides/_rels/slide15.xml.rels><?xml version="1.0" encoding="UTF-8" standalone="yes"?>
<Relationships xmlns="http://schemas.openxmlformats.org/package/2006/relationships"><Relationship Id="rId3" Type="http://schemas.openxmlformats.org/officeDocument/2006/relationships/tags" Target="../tags/tag69.xml"/><Relationship Id="rId2" Type="http://schemas.openxmlformats.org/officeDocument/2006/relationships/tags" Target="../tags/tag68.xml"/><Relationship Id="rId1" Type="http://schemas.openxmlformats.org/officeDocument/2006/relationships/tags" Target="../tags/tag67.xml"/><Relationship Id="rId6" Type="http://schemas.openxmlformats.org/officeDocument/2006/relationships/hyperlink" Target="https://revue-cossi.info/menu-actes/cossi-2015-communication-information-et-savoir-quel-management-pour-une-organisation-durable/515-actes-2015-drevon-maurel-dufour" TargetMode="External"/><Relationship Id="rId5" Type="http://schemas.openxmlformats.org/officeDocument/2006/relationships/slideLayout" Target="../slideLayouts/slideLayout2.xml"/><Relationship Id="rId4" Type="http://schemas.openxmlformats.org/officeDocument/2006/relationships/tags" Target="../tags/tag70.xml"/></Relationships>
</file>

<file path=ppt/slides/_rels/slide16.xml.rels><?xml version="1.0" encoding="UTF-8" standalone="yes"?>
<Relationships xmlns="http://schemas.openxmlformats.org/package/2006/relationships"><Relationship Id="rId3" Type="http://schemas.openxmlformats.org/officeDocument/2006/relationships/tags" Target="../tags/tag73.xml"/><Relationship Id="rId2" Type="http://schemas.openxmlformats.org/officeDocument/2006/relationships/tags" Target="../tags/tag72.xml"/><Relationship Id="rId1" Type="http://schemas.openxmlformats.org/officeDocument/2006/relationships/tags" Target="../tags/tag71.xml"/><Relationship Id="rId5" Type="http://schemas.openxmlformats.org/officeDocument/2006/relationships/slideLayout" Target="../slideLayouts/slideLayout2.xml"/><Relationship Id="rId4" Type="http://schemas.openxmlformats.org/officeDocument/2006/relationships/tags" Target="../tags/tag74.xml"/></Relationships>
</file>

<file path=ppt/slides/_rels/slide17.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77.xml"/><Relationship Id="rId7" Type="http://schemas.openxmlformats.org/officeDocument/2006/relationships/notesSlide" Target="../notesSlides/notesSlide12.xml"/><Relationship Id="rId2" Type="http://schemas.openxmlformats.org/officeDocument/2006/relationships/tags" Target="../tags/tag76.xml"/><Relationship Id="rId1" Type="http://schemas.openxmlformats.org/officeDocument/2006/relationships/tags" Target="../tags/tag75.xml"/><Relationship Id="rId6" Type="http://schemas.openxmlformats.org/officeDocument/2006/relationships/slideLayout" Target="../slideLayouts/slideLayout2.xml"/><Relationship Id="rId5" Type="http://schemas.openxmlformats.org/officeDocument/2006/relationships/tags" Target="../tags/tag79.xml"/><Relationship Id="rId4" Type="http://schemas.openxmlformats.org/officeDocument/2006/relationships/tags" Target="../tags/tag78.xml"/><Relationship Id="rId9" Type="http://schemas.microsoft.com/office/2007/relationships/hdphoto" Target="../media/hdphoto1.wdp"/></Relationships>
</file>

<file path=ppt/slides/_rels/slide18.xml.rels><?xml version="1.0" encoding="UTF-8" standalone="yes"?>
<Relationships xmlns="http://schemas.openxmlformats.org/package/2006/relationships"><Relationship Id="rId3" Type="http://schemas.openxmlformats.org/officeDocument/2006/relationships/tags" Target="../tags/tag82.xml"/><Relationship Id="rId2" Type="http://schemas.openxmlformats.org/officeDocument/2006/relationships/tags" Target="../tags/tag81.xml"/><Relationship Id="rId1" Type="http://schemas.openxmlformats.org/officeDocument/2006/relationships/tags" Target="../tags/tag80.xml"/><Relationship Id="rId4"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notesSlide" Target="../notesSlides/notesSlide13.xml"/><Relationship Id="rId3" Type="http://schemas.openxmlformats.org/officeDocument/2006/relationships/tags" Target="../tags/tag85.xml"/><Relationship Id="rId7" Type="http://schemas.openxmlformats.org/officeDocument/2006/relationships/slideLayout" Target="../slideLayouts/slideLayout2.xml"/><Relationship Id="rId2" Type="http://schemas.openxmlformats.org/officeDocument/2006/relationships/tags" Target="../tags/tag84.xml"/><Relationship Id="rId1" Type="http://schemas.openxmlformats.org/officeDocument/2006/relationships/tags" Target="../tags/tag83.xml"/><Relationship Id="rId6" Type="http://schemas.openxmlformats.org/officeDocument/2006/relationships/tags" Target="../tags/tag88.xml"/><Relationship Id="rId5" Type="http://schemas.openxmlformats.org/officeDocument/2006/relationships/tags" Target="../tags/tag87.xml"/><Relationship Id="rId4" Type="http://schemas.openxmlformats.org/officeDocument/2006/relationships/tags" Target="../tags/tag86.xml"/><Relationship Id="rId9" Type="http://schemas.openxmlformats.org/officeDocument/2006/relationships/image" Target="../media/image4.png"/></Relationships>
</file>

<file path=ppt/slides/_rels/slide2.xml.rels><?xml version="1.0" encoding="UTF-8" standalone="yes"?>
<Relationships xmlns="http://schemas.openxmlformats.org/package/2006/relationships"><Relationship Id="rId8" Type="http://schemas.openxmlformats.org/officeDocument/2006/relationships/hyperlink" Target="https://wiki.uqam.ca/pages/viewpage.action?pageId=54432566" TargetMode="External"/><Relationship Id="rId13" Type="http://schemas.openxmlformats.org/officeDocument/2006/relationships/image" Target="../media/image2.png"/><Relationship Id="rId3" Type="http://schemas.openxmlformats.org/officeDocument/2006/relationships/tags" Target="../tags/tag10.xml"/><Relationship Id="rId7" Type="http://schemas.openxmlformats.org/officeDocument/2006/relationships/notesSlide" Target="../notesSlides/notesSlide2.xml"/><Relationship Id="rId12" Type="http://schemas.openxmlformats.org/officeDocument/2006/relationships/hyperlink" Target="https://twitter.com/hashtag/veillebiblio?f=tweets&amp;vertical=default&amp;src=hash" TargetMode="External"/><Relationship Id="rId2" Type="http://schemas.openxmlformats.org/officeDocument/2006/relationships/tags" Target="../tags/tag9.xml"/><Relationship Id="rId1" Type="http://schemas.openxmlformats.org/officeDocument/2006/relationships/tags" Target="../tags/tag8.xml"/><Relationship Id="rId6" Type="http://schemas.openxmlformats.org/officeDocument/2006/relationships/slideLayout" Target="../slideLayouts/slideLayout2.xml"/><Relationship Id="rId11" Type="http://schemas.openxmlformats.org/officeDocument/2006/relationships/hyperlink" Target="https://twitter.com/veillebiblio" TargetMode="External"/><Relationship Id="rId5" Type="http://schemas.openxmlformats.org/officeDocument/2006/relationships/tags" Target="../tags/tag12.xml"/><Relationship Id="rId10" Type="http://schemas.openxmlformats.org/officeDocument/2006/relationships/hyperlink" Target="https://tinyurl.com/veillebiblio" TargetMode="External"/><Relationship Id="rId4" Type="http://schemas.openxmlformats.org/officeDocument/2006/relationships/tags" Target="../tags/tag11.xml"/><Relationship Id="rId9" Type="http://schemas.openxmlformats.org/officeDocument/2006/relationships/hyperlink" Target="file:///\\doc.bib.uqam.ca\public\Lamoureux,%20Justine"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tags" Target="../tags/tag91.xml"/><Relationship Id="rId2" Type="http://schemas.openxmlformats.org/officeDocument/2006/relationships/tags" Target="../tags/tag90.xml"/><Relationship Id="rId1" Type="http://schemas.openxmlformats.org/officeDocument/2006/relationships/tags" Target="../tags/tag89.xml"/><Relationship Id="rId5" Type="http://schemas.openxmlformats.org/officeDocument/2006/relationships/slideLayout" Target="../slideLayouts/slideLayout2.xml"/><Relationship Id="rId4" Type="http://schemas.openxmlformats.org/officeDocument/2006/relationships/tags" Target="../tags/tag92.xml"/></Relationships>
</file>

<file path=ppt/slides/_rels/slide22.xml.rels><?xml version="1.0" encoding="UTF-8" standalone="yes"?>
<Relationships xmlns="http://schemas.openxmlformats.org/package/2006/relationships"><Relationship Id="rId3" Type="http://schemas.openxmlformats.org/officeDocument/2006/relationships/tags" Target="../tags/tag95.xml"/><Relationship Id="rId2" Type="http://schemas.openxmlformats.org/officeDocument/2006/relationships/tags" Target="../tags/tag94.xml"/><Relationship Id="rId1" Type="http://schemas.openxmlformats.org/officeDocument/2006/relationships/tags" Target="../tags/tag93.xml"/><Relationship Id="rId6" Type="http://schemas.openxmlformats.org/officeDocument/2006/relationships/notesSlide" Target="../notesSlides/notesSlide14.xml"/><Relationship Id="rId5" Type="http://schemas.openxmlformats.org/officeDocument/2006/relationships/slideLayout" Target="../slideLayouts/slideLayout2.xml"/><Relationship Id="rId4" Type="http://schemas.openxmlformats.org/officeDocument/2006/relationships/tags" Target="../tags/tag96.xml"/></Relationships>
</file>

<file path=ppt/slides/_rels/slide23.xml.rels><?xml version="1.0" encoding="UTF-8" standalone="yes"?>
<Relationships xmlns="http://schemas.openxmlformats.org/package/2006/relationships"><Relationship Id="rId3" Type="http://schemas.openxmlformats.org/officeDocument/2006/relationships/tags" Target="../tags/tag99.xml"/><Relationship Id="rId2" Type="http://schemas.openxmlformats.org/officeDocument/2006/relationships/tags" Target="../tags/tag98.xml"/><Relationship Id="rId1" Type="http://schemas.openxmlformats.org/officeDocument/2006/relationships/tags" Target="../tags/tag97.xml"/><Relationship Id="rId5" Type="http://schemas.openxmlformats.org/officeDocument/2006/relationships/slideLayout" Target="../slideLayouts/slideLayout2.xml"/><Relationship Id="rId4" Type="http://schemas.openxmlformats.org/officeDocument/2006/relationships/tags" Target="../tags/tag100.xml"/></Relationships>
</file>

<file path=ppt/slides/_rels/slide24.xml.rels><?xml version="1.0" encoding="UTF-8" standalone="yes"?>
<Relationships xmlns="http://schemas.openxmlformats.org/package/2006/relationships"><Relationship Id="rId8" Type="http://schemas.openxmlformats.org/officeDocument/2006/relationships/hyperlink" Target="https://qualitepetiteenfance.uqam.ca/archives/veille-informationnelle.html" TargetMode="External"/><Relationship Id="rId3" Type="http://schemas.openxmlformats.org/officeDocument/2006/relationships/tags" Target="../tags/tag103.xml"/><Relationship Id="rId7" Type="http://schemas.openxmlformats.org/officeDocument/2006/relationships/hyperlink" Target="https://criec.uqam.ca/volet-observatoire/veille.html" TargetMode="External"/><Relationship Id="rId12" Type="http://schemas.openxmlformats.org/officeDocument/2006/relationships/hyperlink" Target="https://tribuneci.wordpress.com/" TargetMode="External"/><Relationship Id="rId2" Type="http://schemas.openxmlformats.org/officeDocument/2006/relationships/tags" Target="../tags/tag102.xml"/><Relationship Id="rId1" Type="http://schemas.openxmlformats.org/officeDocument/2006/relationships/tags" Target="../tags/tag101.xml"/><Relationship Id="rId6" Type="http://schemas.openxmlformats.org/officeDocument/2006/relationships/notesSlide" Target="../notesSlides/notesSlide15.xml"/><Relationship Id="rId11" Type="http://schemas.openxmlformats.org/officeDocument/2006/relationships/hyperlink" Target="http://veilletourisme.ca/" TargetMode="External"/><Relationship Id="rId5" Type="http://schemas.openxmlformats.org/officeDocument/2006/relationships/slideLayout" Target="../slideLayouts/slideLayout2.xml"/><Relationship Id="rId10" Type="http://schemas.openxmlformats.org/officeDocument/2006/relationships/hyperlink" Target="http://www.netvibes.com/biblio-education#TIC" TargetMode="External"/><Relationship Id="rId4" Type="http://schemas.openxmlformats.org/officeDocument/2006/relationships/tags" Target="../tags/tag104.xml"/><Relationship Id="rId9" Type="http://schemas.openxmlformats.org/officeDocument/2006/relationships/hyperlink" Target="http://www.netvibes.com/modeveille#A_la_une" TargetMode="External"/></Relationships>
</file>

<file path=ppt/slides/_rels/slide25.xml.rels><?xml version="1.0" encoding="UTF-8" standalone="yes"?>
<Relationships xmlns="http://schemas.openxmlformats.org/package/2006/relationships"><Relationship Id="rId8" Type="http://schemas.openxmlformats.org/officeDocument/2006/relationships/hyperlink" Target="https://bibliothequeduchum.ca/sp/subjects/guide.php?subject=v_tc#tab-0" TargetMode="External"/><Relationship Id="rId13" Type="http://schemas.openxmlformats.org/officeDocument/2006/relationships/hyperlink" Target="https://www.teluq.ca/site/salle_presse/" TargetMode="External"/><Relationship Id="rId3" Type="http://schemas.openxmlformats.org/officeDocument/2006/relationships/tags" Target="../tags/tag107.xml"/><Relationship Id="rId7" Type="http://schemas.openxmlformats.org/officeDocument/2006/relationships/hyperlink" Target="https://www.cpass.umontreal.ca/2017/07/27/12490/" TargetMode="External"/><Relationship Id="rId12" Type="http://schemas.openxmlformats.org/officeDocument/2006/relationships/hyperlink" Target="http://gridd.etsmtl.ca/fr/revue-de-presse" TargetMode="External"/><Relationship Id="rId2" Type="http://schemas.openxmlformats.org/officeDocument/2006/relationships/tags" Target="../tags/tag106.xml"/><Relationship Id="rId16" Type="http://schemas.openxmlformats.org/officeDocument/2006/relationships/hyperlink" Target="http://ofsys.com/T/OFSYS/SM2/257/2/P/F/727798/i40kPI/741378.html" TargetMode="External"/><Relationship Id="rId1" Type="http://schemas.openxmlformats.org/officeDocument/2006/relationships/tags" Target="../tags/tag105.xml"/><Relationship Id="rId6" Type="http://schemas.openxmlformats.org/officeDocument/2006/relationships/notesSlide" Target="../notesSlides/notesSlide16.xml"/><Relationship Id="rId11" Type="http://schemas.openxmlformats.org/officeDocument/2006/relationships/hyperlink" Target="https://ciusss-ouestmtl.gouv.qc.ca/actualites/" TargetMode="External"/><Relationship Id="rId5" Type="http://schemas.openxmlformats.org/officeDocument/2006/relationships/slideLayout" Target="../slideLayouts/slideLayout2.xml"/><Relationship Id="rId15" Type="http://schemas.openxmlformats.org/officeDocument/2006/relationships/hyperlink" Target="http://polesante.hec.ca/category/lectures-suggerees/" TargetMode="External"/><Relationship Id="rId10" Type="http://schemas.openxmlformats.org/officeDocument/2006/relationships/hyperlink" Target="http://www.libeo.com/" TargetMode="External"/><Relationship Id="rId4" Type="http://schemas.openxmlformats.org/officeDocument/2006/relationships/tags" Target="../tags/tag108.xml"/><Relationship Id="rId9" Type="http://schemas.openxmlformats.org/officeDocument/2006/relationships/hyperlink" Target="https://www.cifi.umontreal.ca/fr/actualites/veille-scientifique" TargetMode="External"/><Relationship Id="rId14" Type="http://schemas.openxmlformats.org/officeDocument/2006/relationships/hyperlink" Target="http://library.concordia.ca/about/news/" TargetMode="External"/></Relationships>
</file>

<file path=ppt/slides/_rels/slide26.xml.rels><?xml version="1.0" encoding="UTF-8" standalone="yes"?>
<Relationships xmlns="http://schemas.openxmlformats.org/package/2006/relationships"><Relationship Id="rId3" Type="http://schemas.openxmlformats.org/officeDocument/2006/relationships/tags" Target="../tags/tag111.xml"/><Relationship Id="rId2" Type="http://schemas.openxmlformats.org/officeDocument/2006/relationships/tags" Target="../tags/tag110.xml"/><Relationship Id="rId1" Type="http://schemas.openxmlformats.org/officeDocument/2006/relationships/tags" Target="../tags/tag109.xml"/><Relationship Id="rId6" Type="http://schemas.openxmlformats.org/officeDocument/2006/relationships/hyperlink" Target="https://hitek.fr/actualite/astronautes-nasa-reponse-rappeur-bob-terre-plate_14217" TargetMode="External"/><Relationship Id="rId5" Type="http://schemas.openxmlformats.org/officeDocument/2006/relationships/slideLayout" Target="../slideLayouts/slideLayout2.xml"/><Relationship Id="rId4" Type="http://schemas.openxmlformats.org/officeDocument/2006/relationships/tags" Target="../tags/tag112.xml"/></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13.xml"/></Relationships>
</file>

<file path=ppt/slides/_rels/slide28.xml.rels><?xml version="1.0" encoding="UTF-8" standalone="yes"?>
<Relationships xmlns="http://schemas.openxmlformats.org/package/2006/relationships"><Relationship Id="rId3" Type="http://schemas.openxmlformats.org/officeDocument/2006/relationships/tags" Target="../tags/tag116.xml"/><Relationship Id="rId7" Type="http://schemas.openxmlformats.org/officeDocument/2006/relationships/hyperlink" Target="http://www.uqac.ca/departements/dsea/colloque_2008/pdf/marie-eve_ruest.pdf" TargetMode="External"/><Relationship Id="rId2" Type="http://schemas.openxmlformats.org/officeDocument/2006/relationships/tags" Target="../tags/tag115.xml"/><Relationship Id="rId1" Type="http://schemas.openxmlformats.org/officeDocument/2006/relationships/tags" Target="../tags/tag114.xml"/><Relationship Id="rId6" Type="http://schemas.openxmlformats.org/officeDocument/2006/relationships/notesSlide" Target="../notesSlides/notesSlide17.xml"/><Relationship Id="rId5" Type="http://schemas.openxmlformats.org/officeDocument/2006/relationships/slideLayout" Target="../slideLayouts/slideLayout2.xml"/><Relationship Id="rId4" Type="http://schemas.openxmlformats.org/officeDocument/2006/relationships/tags" Target="../tags/tag117.xml"/></Relationships>
</file>

<file path=ppt/slides/_rels/slide29.xml.rels><?xml version="1.0" encoding="UTF-8" standalone="yes"?>
<Relationships xmlns="http://schemas.openxmlformats.org/package/2006/relationships"><Relationship Id="rId3" Type="http://schemas.openxmlformats.org/officeDocument/2006/relationships/tags" Target="../tags/tag120.xml"/><Relationship Id="rId2" Type="http://schemas.openxmlformats.org/officeDocument/2006/relationships/tags" Target="../tags/tag119.xml"/><Relationship Id="rId1" Type="http://schemas.openxmlformats.org/officeDocument/2006/relationships/tags" Target="../tags/tag118.xml"/><Relationship Id="rId5" Type="http://schemas.openxmlformats.org/officeDocument/2006/relationships/slideLayout" Target="../slideLayouts/slideLayout2.xml"/><Relationship Id="rId4" Type="http://schemas.openxmlformats.org/officeDocument/2006/relationships/tags" Target="../tags/tag121.xml"/></Relationships>
</file>

<file path=ppt/slides/_rels/slide3.xml.rels><?xml version="1.0" encoding="UTF-8" standalone="yes"?>
<Relationships xmlns="http://schemas.openxmlformats.org/package/2006/relationships"><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tags" Target="../tags/tag13.xml"/><Relationship Id="rId6" Type="http://schemas.openxmlformats.org/officeDocument/2006/relationships/notesSlide" Target="../notesSlides/notesSlide3.xml"/><Relationship Id="rId5" Type="http://schemas.openxmlformats.org/officeDocument/2006/relationships/slideLayout" Target="../slideLayouts/slideLayout2.xml"/><Relationship Id="rId4" Type="http://schemas.openxmlformats.org/officeDocument/2006/relationships/tags" Target="../tags/tag16.xml"/></Relationships>
</file>

<file path=ppt/slides/_rels/slide30.xml.rels><?xml version="1.0" encoding="UTF-8" standalone="yes"?>
<Relationships xmlns="http://schemas.openxmlformats.org/package/2006/relationships"><Relationship Id="rId3" Type="http://schemas.openxmlformats.org/officeDocument/2006/relationships/tags" Target="../tags/tag124.xml"/><Relationship Id="rId2" Type="http://schemas.openxmlformats.org/officeDocument/2006/relationships/tags" Target="../tags/tag123.xml"/><Relationship Id="rId1" Type="http://schemas.openxmlformats.org/officeDocument/2006/relationships/tags" Target="../tags/tag122.xml"/><Relationship Id="rId5" Type="http://schemas.openxmlformats.org/officeDocument/2006/relationships/slideLayout" Target="../slideLayouts/slideLayout2.xml"/><Relationship Id="rId4" Type="http://schemas.openxmlformats.org/officeDocument/2006/relationships/tags" Target="../tags/tag125.xml"/></Relationships>
</file>

<file path=ppt/slides/_rels/slide31.xml.rels><?xml version="1.0" encoding="UTF-8" standalone="yes"?>
<Relationships xmlns="http://schemas.openxmlformats.org/package/2006/relationships"><Relationship Id="rId3" Type="http://schemas.openxmlformats.org/officeDocument/2006/relationships/tags" Target="../tags/tag128.xml"/><Relationship Id="rId2" Type="http://schemas.openxmlformats.org/officeDocument/2006/relationships/tags" Target="../tags/tag127.xml"/><Relationship Id="rId1" Type="http://schemas.openxmlformats.org/officeDocument/2006/relationships/tags" Target="../tags/tag126.xml"/><Relationship Id="rId5" Type="http://schemas.openxmlformats.org/officeDocument/2006/relationships/slideLayout" Target="../slideLayouts/slideLayout2.xml"/><Relationship Id="rId4" Type="http://schemas.openxmlformats.org/officeDocument/2006/relationships/tags" Target="../tags/tag129.xml"/></Relationships>
</file>

<file path=ppt/slides/_rels/slide32.xml.rels><?xml version="1.0" encoding="UTF-8" standalone="yes"?>
<Relationships xmlns="http://schemas.openxmlformats.org/package/2006/relationships"><Relationship Id="rId3" Type="http://schemas.openxmlformats.org/officeDocument/2006/relationships/tags" Target="../tags/tag132.xml"/><Relationship Id="rId2" Type="http://schemas.openxmlformats.org/officeDocument/2006/relationships/tags" Target="../tags/tag131.xml"/><Relationship Id="rId1" Type="http://schemas.openxmlformats.org/officeDocument/2006/relationships/tags" Target="../tags/tag130.xml"/><Relationship Id="rId5" Type="http://schemas.openxmlformats.org/officeDocument/2006/relationships/slideLayout" Target="../slideLayouts/slideLayout2.xml"/><Relationship Id="rId4" Type="http://schemas.openxmlformats.org/officeDocument/2006/relationships/tags" Target="../tags/tag133.xml"/></Relationships>
</file>

<file path=ppt/slides/_rels/slide33.xml.rels><?xml version="1.0" encoding="UTF-8" standalone="yes"?>
<Relationships xmlns="http://schemas.openxmlformats.org/package/2006/relationships"><Relationship Id="rId3" Type="http://schemas.openxmlformats.org/officeDocument/2006/relationships/tags" Target="../tags/tag136.xml"/><Relationship Id="rId7" Type="http://schemas.openxmlformats.org/officeDocument/2006/relationships/chart" Target="../charts/chart1.xml"/><Relationship Id="rId2" Type="http://schemas.openxmlformats.org/officeDocument/2006/relationships/tags" Target="../tags/tag135.xml"/><Relationship Id="rId1" Type="http://schemas.openxmlformats.org/officeDocument/2006/relationships/tags" Target="../tags/tag134.xml"/><Relationship Id="rId6" Type="http://schemas.openxmlformats.org/officeDocument/2006/relationships/slideLayout" Target="../slideLayouts/slideLayout2.xml"/><Relationship Id="rId5" Type="http://schemas.openxmlformats.org/officeDocument/2006/relationships/tags" Target="../tags/tag138.xml"/><Relationship Id="rId4" Type="http://schemas.openxmlformats.org/officeDocument/2006/relationships/tags" Target="../tags/tag137.xml"/></Relationships>
</file>

<file path=ppt/slides/_rels/slide34.xml.rels><?xml version="1.0" encoding="UTF-8" standalone="yes"?>
<Relationships xmlns="http://schemas.openxmlformats.org/package/2006/relationships"><Relationship Id="rId8" Type="http://schemas.openxmlformats.org/officeDocument/2006/relationships/hyperlink" Target="https://www.ciusss-capitalenationale.gouv.qc.ca/mission-universitaire/bibliotheque/services/veille-informationnelle" TargetMode="External"/><Relationship Id="rId3" Type="http://schemas.openxmlformats.org/officeDocument/2006/relationships/tags" Target="../tags/tag141.xml"/><Relationship Id="rId7" Type="http://schemas.openxmlformats.org/officeDocument/2006/relationships/hyperlink" Target="http://libguides.uqac.ca/c.php?g=676694&amp;p=4847593" TargetMode="External"/><Relationship Id="rId2" Type="http://schemas.openxmlformats.org/officeDocument/2006/relationships/tags" Target="../tags/tag140.xml"/><Relationship Id="rId1" Type="http://schemas.openxmlformats.org/officeDocument/2006/relationships/tags" Target="../tags/tag139.xml"/><Relationship Id="rId6" Type="http://schemas.openxmlformats.org/officeDocument/2006/relationships/hyperlink" Target="http://www.infosphere.uqam.ca/rechercher-linformation/chercher-les-bases-specialisees/effectuer-une-veille-informationnelle" TargetMode="External"/><Relationship Id="rId5" Type="http://schemas.openxmlformats.org/officeDocument/2006/relationships/slideLayout" Target="../slideLayouts/slideLayout2.xml"/><Relationship Id="rId4" Type="http://schemas.openxmlformats.org/officeDocument/2006/relationships/tags" Target="../tags/tag142.xml"/></Relationships>
</file>

<file path=ppt/slides/_rels/slide35.xml.rels><?xml version="1.0" encoding="UTF-8" standalone="yes"?>
<Relationships xmlns="http://schemas.openxmlformats.org/package/2006/relationships"><Relationship Id="rId3" Type="http://schemas.openxmlformats.org/officeDocument/2006/relationships/tags" Target="../tags/tag145.xml"/><Relationship Id="rId2" Type="http://schemas.openxmlformats.org/officeDocument/2006/relationships/tags" Target="../tags/tag144.xml"/><Relationship Id="rId1" Type="http://schemas.openxmlformats.org/officeDocument/2006/relationships/tags" Target="../tags/tag143.xml"/><Relationship Id="rId6" Type="http://schemas.openxmlformats.org/officeDocument/2006/relationships/notesSlide" Target="../notesSlides/notesSlide18.xml"/><Relationship Id="rId5" Type="http://schemas.openxmlformats.org/officeDocument/2006/relationships/slideLayout" Target="../slideLayouts/slideLayout2.xml"/><Relationship Id="rId4" Type="http://schemas.openxmlformats.org/officeDocument/2006/relationships/tags" Target="../tags/tag146.xml"/></Relationships>
</file>

<file path=ppt/slides/_rels/slide36.xml.rels><?xml version="1.0" encoding="UTF-8" standalone="yes"?>
<Relationships xmlns="http://schemas.openxmlformats.org/package/2006/relationships"><Relationship Id="rId3" Type="http://schemas.openxmlformats.org/officeDocument/2006/relationships/tags" Target="../tags/tag149.xml"/><Relationship Id="rId7" Type="http://schemas.openxmlformats.org/officeDocument/2006/relationships/image" Target="../media/image5.png"/><Relationship Id="rId2" Type="http://schemas.openxmlformats.org/officeDocument/2006/relationships/tags" Target="../tags/tag148.xml"/><Relationship Id="rId1" Type="http://schemas.openxmlformats.org/officeDocument/2006/relationships/tags" Target="../tags/tag147.xml"/><Relationship Id="rId6" Type="http://schemas.openxmlformats.org/officeDocument/2006/relationships/slideLayout" Target="../slideLayouts/slideLayout2.xml"/><Relationship Id="rId5" Type="http://schemas.openxmlformats.org/officeDocument/2006/relationships/tags" Target="../tags/tag151.xml"/><Relationship Id="rId4" Type="http://schemas.openxmlformats.org/officeDocument/2006/relationships/tags" Target="../tags/tag150.xml"/></Relationships>
</file>

<file path=ppt/slides/_rels/slide37.xml.rels><?xml version="1.0" encoding="UTF-8" standalone="yes"?>
<Relationships xmlns="http://schemas.openxmlformats.org/package/2006/relationships"><Relationship Id="rId3" Type="http://schemas.openxmlformats.org/officeDocument/2006/relationships/tags" Target="../tags/tag154.xml"/><Relationship Id="rId2" Type="http://schemas.openxmlformats.org/officeDocument/2006/relationships/tags" Target="../tags/tag153.xml"/><Relationship Id="rId1" Type="http://schemas.openxmlformats.org/officeDocument/2006/relationships/tags" Target="../tags/tag152.xml"/><Relationship Id="rId6" Type="http://schemas.openxmlformats.org/officeDocument/2006/relationships/hyperlink" Target="https://www.slideshare.net/drevonelsa/enseigner-la-veille-informationnelle-la-technique-en-documentation" TargetMode="External"/><Relationship Id="rId5" Type="http://schemas.openxmlformats.org/officeDocument/2006/relationships/slideLayout" Target="../slideLayouts/slideLayout2.xml"/><Relationship Id="rId4" Type="http://schemas.openxmlformats.org/officeDocument/2006/relationships/tags" Target="../tags/tag155.xml"/></Relationships>
</file>

<file path=ppt/slides/_rels/slide38.xml.rels><?xml version="1.0" encoding="UTF-8" standalone="yes"?>
<Relationships xmlns="http://schemas.openxmlformats.org/package/2006/relationships"><Relationship Id="rId8" Type="http://schemas.openxmlformats.org/officeDocument/2006/relationships/diagramLayout" Target="../diagrams/layout1.xml"/><Relationship Id="rId3" Type="http://schemas.openxmlformats.org/officeDocument/2006/relationships/tags" Target="../tags/tag158.xml"/><Relationship Id="rId7" Type="http://schemas.openxmlformats.org/officeDocument/2006/relationships/diagramData" Target="../diagrams/data1.xml"/><Relationship Id="rId2" Type="http://schemas.openxmlformats.org/officeDocument/2006/relationships/tags" Target="../tags/tag157.xml"/><Relationship Id="rId1" Type="http://schemas.openxmlformats.org/officeDocument/2006/relationships/tags" Target="../tags/tag156.xml"/><Relationship Id="rId6" Type="http://schemas.openxmlformats.org/officeDocument/2006/relationships/slideLayout" Target="../slideLayouts/slideLayout2.xml"/><Relationship Id="rId11" Type="http://schemas.microsoft.com/office/2007/relationships/diagramDrawing" Target="../diagrams/drawing1.xml"/><Relationship Id="rId5" Type="http://schemas.openxmlformats.org/officeDocument/2006/relationships/tags" Target="../tags/tag160.xml"/><Relationship Id="rId10" Type="http://schemas.openxmlformats.org/officeDocument/2006/relationships/diagramColors" Target="../diagrams/colors1.xml"/><Relationship Id="rId4" Type="http://schemas.openxmlformats.org/officeDocument/2006/relationships/tags" Target="../tags/tag159.xml"/><Relationship Id="rId9" Type="http://schemas.openxmlformats.org/officeDocument/2006/relationships/diagramQuickStyle" Target="../diagrams/quickStyle1.xml"/></Relationships>
</file>

<file path=ppt/slides/_rels/slide39.xml.rels><?xml version="1.0" encoding="UTF-8" standalone="yes"?>
<Relationships xmlns="http://schemas.openxmlformats.org/package/2006/relationships"><Relationship Id="rId3" Type="http://schemas.openxmlformats.org/officeDocument/2006/relationships/tags" Target="../tags/tag163.xml"/><Relationship Id="rId7" Type="http://schemas.openxmlformats.org/officeDocument/2006/relationships/image" Target="../media/image6.png"/><Relationship Id="rId2" Type="http://schemas.openxmlformats.org/officeDocument/2006/relationships/tags" Target="../tags/tag162.xml"/><Relationship Id="rId1" Type="http://schemas.openxmlformats.org/officeDocument/2006/relationships/tags" Target="../tags/tag161.xml"/><Relationship Id="rId6" Type="http://schemas.openxmlformats.org/officeDocument/2006/relationships/slideLayout" Target="../slideLayouts/slideLayout2.xml"/><Relationship Id="rId5" Type="http://schemas.openxmlformats.org/officeDocument/2006/relationships/tags" Target="../tags/tag165.xml"/><Relationship Id="rId4" Type="http://schemas.openxmlformats.org/officeDocument/2006/relationships/tags" Target="../tags/tag164.xml"/></Relationships>
</file>

<file path=ppt/slides/_rels/slide4.xml.rels><?xml version="1.0" encoding="UTF-8" standalone="yes"?>
<Relationships xmlns="http://schemas.openxmlformats.org/package/2006/relationships"><Relationship Id="rId3" Type="http://schemas.openxmlformats.org/officeDocument/2006/relationships/tags" Target="../tags/tag19.xml"/><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notesSlide" Target="../notesSlides/notesSlide4.xml"/><Relationship Id="rId5" Type="http://schemas.openxmlformats.org/officeDocument/2006/relationships/slideLayout" Target="../slideLayouts/slideLayout2.xml"/><Relationship Id="rId4" Type="http://schemas.openxmlformats.org/officeDocument/2006/relationships/tags" Target="../tags/tag20.xml"/></Relationships>
</file>

<file path=ppt/slides/_rels/slide40.xml.rels><?xml version="1.0" encoding="UTF-8" standalone="yes"?>
<Relationships xmlns="http://schemas.openxmlformats.org/package/2006/relationships"><Relationship Id="rId8" Type="http://schemas.openxmlformats.org/officeDocument/2006/relationships/tags" Target="../tags/tag173.xml"/><Relationship Id="rId13" Type="http://schemas.openxmlformats.org/officeDocument/2006/relationships/diagramColors" Target="../diagrams/colors2.xml"/><Relationship Id="rId3" Type="http://schemas.openxmlformats.org/officeDocument/2006/relationships/tags" Target="../tags/tag168.xml"/><Relationship Id="rId7" Type="http://schemas.openxmlformats.org/officeDocument/2006/relationships/tags" Target="../tags/tag172.xml"/><Relationship Id="rId12" Type="http://schemas.openxmlformats.org/officeDocument/2006/relationships/diagramQuickStyle" Target="../diagrams/quickStyle2.xml"/><Relationship Id="rId2" Type="http://schemas.openxmlformats.org/officeDocument/2006/relationships/tags" Target="../tags/tag167.xml"/><Relationship Id="rId1" Type="http://schemas.openxmlformats.org/officeDocument/2006/relationships/tags" Target="../tags/tag166.xml"/><Relationship Id="rId6" Type="http://schemas.openxmlformats.org/officeDocument/2006/relationships/tags" Target="../tags/tag171.xml"/><Relationship Id="rId11" Type="http://schemas.openxmlformats.org/officeDocument/2006/relationships/diagramLayout" Target="../diagrams/layout2.xml"/><Relationship Id="rId5" Type="http://schemas.openxmlformats.org/officeDocument/2006/relationships/tags" Target="../tags/tag170.xml"/><Relationship Id="rId10" Type="http://schemas.openxmlformats.org/officeDocument/2006/relationships/diagramData" Target="../diagrams/data2.xml"/><Relationship Id="rId4" Type="http://schemas.openxmlformats.org/officeDocument/2006/relationships/tags" Target="../tags/tag169.xml"/><Relationship Id="rId9" Type="http://schemas.openxmlformats.org/officeDocument/2006/relationships/slideLayout" Target="../slideLayouts/slideLayout2.xml"/><Relationship Id="rId14" Type="http://schemas.microsoft.com/office/2007/relationships/diagramDrawing" Target="../diagrams/drawing2.xml"/></Relationships>
</file>

<file path=ppt/slides/_rels/slide41.xml.rels><?xml version="1.0" encoding="UTF-8" standalone="yes"?>
<Relationships xmlns="http://schemas.openxmlformats.org/package/2006/relationships"><Relationship Id="rId8" Type="http://schemas.openxmlformats.org/officeDocument/2006/relationships/hyperlink" Target="http://www.netvibes.com/modeveille#A_la_une" TargetMode="External"/><Relationship Id="rId3" Type="http://schemas.openxmlformats.org/officeDocument/2006/relationships/tags" Target="../tags/tag176.xml"/><Relationship Id="rId7" Type="http://schemas.openxmlformats.org/officeDocument/2006/relationships/hyperlink" Target="http://www.netvibes.com/biblio-education#Nouvelles_universitaires" TargetMode="External"/><Relationship Id="rId2" Type="http://schemas.openxmlformats.org/officeDocument/2006/relationships/tags" Target="../tags/tag175.xml"/><Relationship Id="rId1" Type="http://schemas.openxmlformats.org/officeDocument/2006/relationships/tags" Target="../tags/tag174.xml"/><Relationship Id="rId6" Type="http://schemas.openxmlformats.org/officeDocument/2006/relationships/slideLayout" Target="../slideLayouts/slideLayout2.xml"/><Relationship Id="rId5" Type="http://schemas.openxmlformats.org/officeDocument/2006/relationships/tags" Target="../tags/tag178.xml"/><Relationship Id="rId4" Type="http://schemas.openxmlformats.org/officeDocument/2006/relationships/tags" Target="../tags/tag177.xml"/></Relationships>
</file>

<file path=ppt/slides/_rels/slide42.xml.rels><?xml version="1.0" encoding="UTF-8" standalone="yes"?>
<Relationships xmlns="http://schemas.openxmlformats.org/package/2006/relationships"><Relationship Id="rId8" Type="http://schemas.openxmlformats.org/officeDocument/2006/relationships/hyperlink" Target="http://fivefilters.org/content-only/" TargetMode="External"/><Relationship Id="rId3" Type="http://schemas.openxmlformats.org/officeDocument/2006/relationships/tags" Target="../tags/tag181.xml"/><Relationship Id="rId7" Type="http://schemas.openxmlformats.org/officeDocument/2006/relationships/notesSlide" Target="../notesSlides/notesSlide19.xml"/><Relationship Id="rId2" Type="http://schemas.openxmlformats.org/officeDocument/2006/relationships/tags" Target="../tags/tag180.xml"/><Relationship Id="rId1" Type="http://schemas.openxmlformats.org/officeDocument/2006/relationships/tags" Target="../tags/tag179.xml"/><Relationship Id="rId6" Type="http://schemas.openxmlformats.org/officeDocument/2006/relationships/slideLayout" Target="../slideLayouts/slideLayout2.xml"/><Relationship Id="rId5" Type="http://schemas.openxmlformats.org/officeDocument/2006/relationships/tags" Target="../tags/tag183.xml"/><Relationship Id="rId4" Type="http://schemas.openxmlformats.org/officeDocument/2006/relationships/tags" Target="../tags/tag182.xml"/><Relationship Id="rId9" Type="http://schemas.openxmlformats.org/officeDocument/2006/relationships/image" Target="../media/image7.png"/></Relationships>
</file>

<file path=ppt/slides/_rels/slide43.xml.rels><?xml version="1.0" encoding="UTF-8" standalone="yes"?>
<Relationships xmlns="http://schemas.openxmlformats.org/package/2006/relationships"><Relationship Id="rId8" Type="http://schemas.openxmlformats.org/officeDocument/2006/relationships/hyperlink" Target="http://conseildesarts.ca/financement/prix/bourses-j-b-c-watkins-musique-et-theatre" TargetMode="External"/><Relationship Id="rId3" Type="http://schemas.openxmlformats.org/officeDocument/2006/relationships/tags" Target="../tags/tag186.xml"/><Relationship Id="rId7" Type="http://schemas.openxmlformats.org/officeDocument/2006/relationships/image" Target="../media/image8.png"/><Relationship Id="rId2" Type="http://schemas.openxmlformats.org/officeDocument/2006/relationships/tags" Target="../tags/tag185.xml"/><Relationship Id="rId1" Type="http://schemas.openxmlformats.org/officeDocument/2006/relationships/tags" Target="../tags/tag184.xml"/><Relationship Id="rId6" Type="http://schemas.openxmlformats.org/officeDocument/2006/relationships/slideLayout" Target="../slideLayouts/slideLayout2.xml"/><Relationship Id="rId5" Type="http://schemas.openxmlformats.org/officeDocument/2006/relationships/tags" Target="../tags/tag188.xml"/><Relationship Id="rId4" Type="http://schemas.openxmlformats.org/officeDocument/2006/relationships/tags" Target="../tags/tag187.xml"/></Relationships>
</file>

<file path=ppt/slides/_rels/slide44.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tags" Target="../tags/tag191.xml"/><Relationship Id="rId7" Type="http://schemas.openxmlformats.org/officeDocument/2006/relationships/notesSlide" Target="../notesSlides/notesSlide20.xml"/><Relationship Id="rId2" Type="http://schemas.openxmlformats.org/officeDocument/2006/relationships/tags" Target="../tags/tag190.xml"/><Relationship Id="rId1" Type="http://schemas.openxmlformats.org/officeDocument/2006/relationships/tags" Target="../tags/tag189.xml"/><Relationship Id="rId6" Type="http://schemas.openxmlformats.org/officeDocument/2006/relationships/slideLayout" Target="../slideLayouts/slideLayout2.xml"/><Relationship Id="rId5" Type="http://schemas.openxmlformats.org/officeDocument/2006/relationships/tags" Target="../tags/tag193.xml"/><Relationship Id="rId4" Type="http://schemas.openxmlformats.org/officeDocument/2006/relationships/tags" Target="../tags/tag192.xml"/></Relationships>
</file>

<file path=ppt/slides/_rels/slide45.xml.rels><?xml version="1.0" encoding="UTF-8" standalone="yes"?>
<Relationships xmlns="http://schemas.openxmlformats.org/package/2006/relationships"><Relationship Id="rId3" Type="http://schemas.openxmlformats.org/officeDocument/2006/relationships/tags" Target="../tags/tag196.xml"/><Relationship Id="rId7" Type="http://schemas.openxmlformats.org/officeDocument/2006/relationships/image" Target="../media/image10.png"/><Relationship Id="rId2" Type="http://schemas.openxmlformats.org/officeDocument/2006/relationships/tags" Target="../tags/tag195.xml"/><Relationship Id="rId1" Type="http://schemas.openxmlformats.org/officeDocument/2006/relationships/tags" Target="../tags/tag194.xml"/><Relationship Id="rId6" Type="http://schemas.openxmlformats.org/officeDocument/2006/relationships/notesSlide" Target="../notesSlides/notesSlide21.xml"/><Relationship Id="rId5" Type="http://schemas.openxmlformats.org/officeDocument/2006/relationships/slideLayout" Target="../slideLayouts/slideLayout2.xml"/><Relationship Id="rId4" Type="http://schemas.openxmlformats.org/officeDocument/2006/relationships/tags" Target="../tags/tag197.xml"/></Relationships>
</file>

<file path=ppt/slides/_rels/slide46.xml.rels><?xml version="1.0" encoding="UTF-8" standalone="yes"?>
<Relationships xmlns="http://schemas.openxmlformats.org/package/2006/relationships"><Relationship Id="rId3" Type="http://schemas.openxmlformats.org/officeDocument/2006/relationships/tags" Target="../tags/tag200.xml"/><Relationship Id="rId2" Type="http://schemas.openxmlformats.org/officeDocument/2006/relationships/tags" Target="../tags/tag199.xml"/><Relationship Id="rId1" Type="http://schemas.openxmlformats.org/officeDocument/2006/relationships/tags" Target="../tags/tag198.xml"/><Relationship Id="rId6" Type="http://schemas.openxmlformats.org/officeDocument/2006/relationships/image" Target="../media/image11.png"/><Relationship Id="rId5" Type="http://schemas.openxmlformats.org/officeDocument/2006/relationships/slideLayout" Target="../slideLayouts/slideLayout2.xml"/><Relationship Id="rId4" Type="http://schemas.openxmlformats.org/officeDocument/2006/relationships/tags" Target="../tags/tag201.xml"/></Relationships>
</file>

<file path=ppt/slides/_rels/slide47.xml.rels><?xml version="1.0" encoding="UTF-8" standalone="yes"?>
<Relationships xmlns="http://schemas.openxmlformats.org/package/2006/relationships"><Relationship Id="rId3" Type="http://schemas.openxmlformats.org/officeDocument/2006/relationships/tags" Target="../tags/tag204.xml"/><Relationship Id="rId2" Type="http://schemas.openxmlformats.org/officeDocument/2006/relationships/tags" Target="../tags/tag203.xml"/><Relationship Id="rId1" Type="http://schemas.openxmlformats.org/officeDocument/2006/relationships/tags" Target="../tags/tag202.xml"/><Relationship Id="rId6" Type="http://schemas.openxmlformats.org/officeDocument/2006/relationships/image" Target="../media/image12.png"/><Relationship Id="rId5" Type="http://schemas.openxmlformats.org/officeDocument/2006/relationships/slideLayout" Target="../slideLayouts/slideLayout2.xml"/><Relationship Id="rId4" Type="http://schemas.openxmlformats.org/officeDocument/2006/relationships/tags" Target="../tags/tag205.xml"/></Relationships>
</file>

<file path=ppt/slides/_rels/slide48.xml.rels><?xml version="1.0" encoding="UTF-8" standalone="yes"?>
<Relationships xmlns="http://schemas.openxmlformats.org/package/2006/relationships"><Relationship Id="rId3" Type="http://schemas.openxmlformats.org/officeDocument/2006/relationships/tags" Target="../tags/tag208.xml"/><Relationship Id="rId2" Type="http://schemas.openxmlformats.org/officeDocument/2006/relationships/tags" Target="../tags/tag207.xml"/><Relationship Id="rId1" Type="http://schemas.openxmlformats.org/officeDocument/2006/relationships/tags" Target="../tags/tag206.xml"/><Relationship Id="rId6" Type="http://schemas.openxmlformats.org/officeDocument/2006/relationships/notesSlide" Target="../notesSlides/notesSlide22.xml"/><Relationship Id="rId5" Type="http://schemas.openxmlformats.org/officeDocument/2006/relationships/slideLayout" Target="../slideLayouts/slideLayout2.xml"/><Relationship Id="rId4" Type="http://schemas.openxmlformats.org/officeDocument/2006/relationships/tags" Target="../tags/tag209.xml"/></Relationships>
</file>

<file path=ppt/slides/_rels/slide4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tags" Target="../tags/tag21.xml"/><Relationship Id="rId6" Type="http://schemas.openxmlformats.org/officeDocument/2006/relationships/notesSlide" Target="../notesSlides/notesSlide5.xml"/><Relationship Id="rId5" Type="http://schemas.openxmlformats.org/officeDocument/2006/relationships/slideLayout" Target="../slideLayouts/slideLayout2.xml"/><Relationship Id="rId4" Type="http://schemas.openxmlformats.org/officeDocument/2006/relationships/tags" Target="../tags/tag2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tags" Target="../tags/tag212.xml"/><Relationship Id="rId7" Type="http://schemas.openxmlformats.org/officeDocument/2006/relationships/notesSlide" Target="../notesSlides/notesSlide23.xml"/><Relationship Id="rId2" Type="http://schemas.openxmlformats.org/officeDocument/2006/relationships/tags" Target="../tags/tag211.xml"/><Relationship Id="rId1" Type="http://schemas.openxmlformats.org/officeDocument/2006/relationships/tags" Target="../tags/tag210.xml"/><Relationship Id="rId6" Type="http://schemas.openxmlformats.org/officeDocument/2006/relationships/slideLayout" Target="../slideLayouts/slideLayout2.xml"/><Relationship Id="rId5" Type="http://schemas.openxmlformats.org/officeDocument/2006/relationships/tags" Target="../tags/tag214.xml"/><Relationship Id="rId4" Type="http://schemas.openxmlformats.org/officeDocument/2006/relationships/tags" Target="../tags/tag213.xml"/></Relationships>
</file>

<file path=ppt/slides/_rels/slide52.xml.rels><?xml version="1.0" encoding="UTF-8" standalone="yes"?>
<Relationships xmlns="http://schemas.openxmlformats.org/package/2006/relationships"><Relationship Id="rId3" Type="http://schemas.openxmlformats.org/officeDocument/2006/relationships/tags" Target="../tags/tag217.xml"/><Relationship Id="rId7" Type="http://schemas.openxmlformats.org/officeDocument/2006/relationships/image" Target="../media/image15.png"/><Relationship Id="rId2" Type="http://schemas.openxmlformats.org/officeDocument/2006/relationships/tags" Target="../tags/tag216.xml"/><Relationship Id="rId1" Type="http://schemas.openxmlformats.org/officeDocument/2006/relationships/tags" Target="../tags/tag215.xml"/><Relationship Id="rId6" Type="http://schemas.openxmlformats.org/officeDocument/2006/relationships/notesSlide" Target="../notesSlides/notesSlide24.xml"/><Relationship Id="rId5" Type="http://schemas.openxmlformats.org/officeDocument/2006/relationships/slideLayout" Target="../slideLayouts/slideLayout2.xml"/><Relationship Id="rId4" Type="http://schemas.openxmlformats.org/officeDocument/2006/relationships/tags" Target="../tags/tag218.xml"/></Relationships>
</file>

<file path=ppt/slides/_rels/slide53.xml.rels><?xml version="1.0" encoding="UTF-8" standalone="yes"?>
<Relationships xmlns="http://schemas.openxmlformats.org/package/2006/relationships"><Relationship Id="rId3" Type="http://schemas.openxmlformats.org/officeDocument/2006/relationships/tags" Target="../tags/tag221.xml"/><Relationship Id="rId7" Type="http://schemas.openxmlformats.org/officeDocument/2006/relationships/image" Target="../media/image16.png"/><Relationship Id="rId2" Type="http://schemas.openxmlformats.org/officeDocument/2006/relationships/tags" Target="../tags/tag220.xml"/><Relationship Id="rId1" Type="http://schemas.openxmlformats.org/officeDocument/2006/relationships/tags" Target="../tags/tag219.xml"/><Relationship Id="rId6" Type="http://schemas.openxmlformats.org/officeDocument/2006/relationships/notesSlide" Target="../notesSlides/notesSlide25.xml"/><Relationship Id="rId5" Type="http://schemas.openxmlformats.org/officeDocument/2006/relationships/slideLayout" Target="../slideLayouts/slideLayout2.xml"/><Relationship Id="rId4" Type="http://schemas.openxmlformats.org/officeDocument/2006/relationships/tags" Target="../tags/tag222.xml"/></Relationships>
</file>

<file path=ppt/slides/_rels/slide54.xml.rels><?xml version="1.0" encoding="UTF-8" standalone="yes"?>
<Relationships xmlns="http://schemas.openxmlformats.org/package/2006/relationships"><Relationship Id="rId3" Type="http://schemas.openxmlformats.org/officeDocument/2006/relationships/tags" Target="../tags/tag225.xml"/><Relationship Id="rId2" Type="http://schemas.openxmlformats.org/officeDocument/2006/relationships/tags" Target="../tags/tag224.xml"/><Relationship Id="rId1" Type="http://schemas.openxmlformats.org/officeDocument/2006/relationships/tags" Target="../tags/tag223.xml"/><Relationship Id="rId6" Type="http://schemas.openxmlformats.org/officeDocument/2006/relationships/notesSlide" Target="../notesSlides/notesSlide26.xml"/><Relationship Id="rId5" Type="http://schemas.openxmlformats.org/officeDocument/2006/relationships/slideLayout" Target="../slideLayouts/slideLayout2.xml"/><Relationship Id="rId4" Type="http://schemas.openxmlformats.org/officeDocument/2006/relationships/tags" Target="../tags/tag226.xml"/></Relationships>
</file>

<file path=ppt/slides/_rels/slide55.xml.rels><?xml version="1.0" encoding="UTF-8" standalone="yes"?>
<Relationships xmlns="http://schemas.openxmlformats.org/package/2006/relationships"><Relationship Id="rId3" Type="http://schemas.openxmlformats.org/officeDocument/2006/relationships/tags" Target="../tags/tag229.xml"/><Relationship Id="rId2" Type="http://schemas.openxmlformats.org/officeDocument/2006/relationships/tags" Target="../tags/tag228.xml"/><Relationship Id="rId1" Type="http://schemas.openxmlformats.org/officeDocument/2006/relationships/tags" Target="../tags/tag227.xml"/><Relationship Id="rId6" Type="http://schemas.openxmlformats.org/officeDocument/2006/relationships/notesSlide" Target="../notesSlides/notesSlide27.xml"/><Relationship Id="rId5" Type="http://schemas.openxmlformats.org/officeDocument/2006/relationships/slideLayout" Target="../slideLayouts/slideLayout2.xml"/><Relationship Id="rId4" Type="http://schemas.openxmlformats.org/officeDocument/2006/relationships/tags" Target="../tags/tag230.xml"/></Relationships>
</file>

<file path=ppt/slides/_rels/slide5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https://cse.google.com/cse?cx=014147660082271264728:orqgo7salum" TargetMode="Externa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tags" Target="../tags/tag233.xml"/><Relationship Id="rId2" Type="http://schemas.openxmlformats.org/officeDocument/2006/relationships/tags" Target="../tags/tag232.xml"/><Relationship Id="rId1" Type="http://schemas.openxmlformats.org/officeDocument/2006/relationships/tags" Target="../tags/tag231.xml"/><Relationship Id="rId6" Type="http://schemas.openxmlformats.org/officeDocument/2006/relationships/notesSlide" Target="../notesSlides/notesSlide28.xml"/><Relationship Id="rId5" Type="http://schemas.openxmlformats.org/officeDocument/2006/relationships/slideLayout" Target="../slideLayouts/slideLayout2.xml"/><Relationship Id="rId4" Type="http://schemas.openxmlformats.org/officeDocument/2006/relationships/tags" Target="../tags/tag234.xml"/></Relationships>
</file>

<file path=ppt/slides/_rels/slide6.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27.xml"/><Relationship Id="rId7" Type="http://schemas.openxmlformats.org/officeDocument/2006/relationships/tags" Target="../tags/tag31.xml"/><Relationship Id="rId2" Type="http://schemas.openxmlformats.org/officeDocument/2006/relationships/tags" Target="../tags/tag26.xml"/><Relationship Id="rId1" Type="http://schemas.openxmlformats.org/officeDocument/2006/relationships/tags" Target="../tags/tag25.xml"/><Relationship Id="rId6" Type="http://schemas.openxmlformats.org/officeDocument/2006/relationships/tags" Target="../tags/tag30.xml"/><Relationship Id="rId5" Type="http://schemas.openxmlformats.org/officeDocument/2006/relationships/tags" Target="../tags/tag29.xml"/><Relationship Id="rId4" Type="http://schemas.openxmlformats.org/officeDocument/2006/relationships/tags" Target="../tags/tag28.xml"/><Relationship Id="rId9"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3" Type="http://schemas.openxmlformats.org/officeDocument/2006/relationships/tags" Target="../tags/tag237.xml"/><Relationship Id="rId2" Type="http://schemas.openxmlformats.org/officeDocument/2006/relationships/tags" Target="../tags/tag236.xml"/><Relationship Id="rId1" Type="http://schemas.openxmlformats.org/officeDocument/2006/relationships/tags" Target="../tags/tag235.xml"/><Relationship Id="rId6" Type="http://schemas.openxmlformats.org/officeDocument/2006/relationships/notesSlide" Target="../notesSlides/notesSlide29.xml"/><Relationship Id="rId5" Type="http://schemas.openxmlformats.org/officeDocument/2006/relationships/slideLayout" Target="../slideLayouts/slideLayout2.xml"/><Relationship Id="rId4" Type="http://schemas.openxmlformats.org/officeDocument/2006/relationships/tags" Target="../tags/tag238.xml"/></Relationships>
</file>

<file path=ppt/slides/_rels/slide61.xml.rels><?xml version="1.0" encoding="UTF-8" standalone="yes"?>
<Relationships xmlns="http://schemas.openxmlformats.org/package/2006/relationships"><Relationship Id="rId3" Type="http://schemas.openxmlformats.org/officeDocument/2006/relationships/tags" Target="../tags/tag241.xml"/><Relationship Id="rId2" Type="http://schemas.openxmlformats.org/officeDocument/2006/relationships/tags" Target="../tags/tag240.xml"/><Relationship Id="rId1" Type="http://schemas.openxmlformats.org/officeDocument/2006/relationships/tags" Target="../tags/tag239.xml"/><Relationship Id="rId6" Type="http://schemas.openxmlformats.org/officeDocument/2006/relationships/hyperlink" Target="http://eprints.lse.ac.uk/38489" TargetMode="External"/><Relationship Id="rId5" Type="http://schemas.openxmlformats.org/officeDocument/2006/relationships/slideLayout" Target="../slideLayouts/slideLayout2.xml"/><Relationship Id="rId4" Type="http://schemas.openxmlformats.org/officeDocument/2006/relationships/tags" Target="../tags/tag242.xml"/></Relationships>
</file>

<file path=ppt/slides/_rels/slide62.xml.rels><?xml version="1.0" encoding="UTF-8" standalone="yes"?>
<Relationships xmlns="http://schemas.openxmlformats.org/package/2006/relationships"><Relationship Id="rId3" Type="http://schemas.openxmlformats.org/officeDocument/2006/relationships/tags" Target="../tags/tag245.xml"/><Relationship Id="rId2" Type="http://schemas.openxmlformats.org/officeDocument/2006/relationships/tags" Target="../tags/tag244.xml"/><Relationship Id="rId1" Type="http://schemas.openxmlformats.org/officeDocument/2006/relationships/tags" Target="../tags/tag243.xml"/><Relationship Id="rId6" Type="http://schemas.openxmlformats.org/officeDocument/2006/relationships/notesSlide" Target="../notesSlides/notesSlide30.xml"/><Relationship Id="rId5" Type="http://schemas.openxmlformats.org/officeDocument/2006/relationships/slideLayout" Target="../slideLayouts/slideLayout2.xml"/><Relationship Id="rId4" Type="http://schemas.openxmlformats.org/officeDocument/2006/relationships/tags" Target="../tags/tag246.xml"/></Relationships>
</file>

<file path=ppt/slides/_rels/slide63.xml.rels><?xml version="1.0" encoding="UTF-8" standalone="yes"?>
<Relationships xmlns="http://schemas.openxmlformats.org/package/2006/relationships"><Relationship Id="rId3" Type="http://schemas.openxmlformats.org/officeDocument/2006/relationships/tags" Target="../tags/tag249.xml"/><Relationship Id="rId7" Type="http://schemas.openxmlformats.org/officeDocument/2006/relationships/hyperlink" Target="https://diasporafoundation.org/" TargetMode="External"/><Relationship Id="rId2" Type="http://schemas.openxmlformats.org/officeDocument/2006/relationships/tags" Target="../tags/tag248.xml"/><Relationship Id="rId1" Type="http://schemas.openxmlformats.org/officeDocument/2006/relationships/tags" Target="../tags/tag247.xml"/><Relationship Id="rId6" Type="http://schemas.openxmlformats.org/officeDocument/2006/relationships/notesSlide" Target="../notesSlides/notesSlide31.xml"/><Relationship Id="rId5" Type="http://schemas.openxmlformats.org/officeDocument/2006/relationships/slideLayout" Target="../slideLayouts/slideLayout2.xml"/><Relationship Id="rId4" Type="http://schemas.openxmlformats.org/officeDocument/2006/relationships/tags" Target="../tags/tag250.xml"/></Relationships>
</file>

<file path=ppt/slides/_rels/slide64.xml.rels><?xml version="1.0" encoding="UTF-8" standalone="yes"?>
<Relationships xmlns="http://schemas.openxmlformats.org/package/2006/relationships"><Relationship Id="rId3" Type="http://schemas.openxmlformats.org/officeDocument/2006/relationships/tags" Target="../tags/tag253.xml"/><Relationship Id="rId2" Type="http://schemas.openxmlformats.org/officeDocument/2006/relationships/tags" Target="../tags/tag252.xml"/><Relationship Id="rId1" Type="http://schemas.openxmlformats.org/officeDocument/2006/relationships/tags" Target="../tags/tag251.xml"/><Relationship Id="rId5" Type="http://schemas.openxmlformats.org/officeDocument/2006/relationships/slideLayout" Target="../slideLayouts/slideLayout2.xml"/><Relationship Id="rId4" Type="http://schemas.openxmlformats.org/officeDocument/2006/relationships/tags" Target="../tags/tag254.xml"/></Relationships>
</file>

<file path=ppt/slides/_rels/slide65.xml.rels><?xml version="1.0" encoding="UTF-8" standalone="yes"?>
<Relationships xmlns="http://schemas.openxmlformats.org/package/2006/relationships"><Relationship Id="rId3" Type="http://schemas.openxmlformats.org/officeDocument/2006/relationships/tags" Target="../tags/tag257.xml"/><Relationship Id="rId2" Type="http://schemas.openxmlformats.org/officeDocument/2006/relationships/tags" Target="../tags/tag256.xml"/><Relationship Id="rId1" Type="http://schemas.openxmlformats.org/officeDocument/2006/relationships/tags" Target="../tags/tag255.xml"/><Relationship Id="rId6" Type="http://schemas.openxmlformats.org/officeDocument/2006/relationships/notesSlide" Target="../notesSlides/notesSlide32.xml"/><Relationship Id="rId5" Type="http://schemas.openxmlformats.org/officeDocument/2006/relationships/slideLayout" Target="../slideLayouts/slideLayout2.xml"/><Relationship Id="rId4" Type="http://schemas.openxmlformats.org/officeDocument/2006/relationships/tags" Target="../tags/tag258.xml"/></Relationships>
</file>

<file path=ppt/slides/_rels/slide66.xml.rels><?xml version="1.0" encoding="UTF-8" standalone="yes"?>
<Relationships xmlns="http://schemas.openxmlformats.org/package/2006/relationships"><Relationship Id="rId8" Type="http://schemas.openxmlformats.org/officeDocument/2006/relationships/hyperlink" Target="https://www.slideshare.net/drevonelsa/enseigner-la-veille-informationnelle-la-technique-en-documentation" TargetMode="External"/><Relationship Id="rId13" Type="http://schemas.openxmlformats.org/officeDocument/2006/relationships/hyperlink" Target="https://outilsveille.com/2017/11/revue-un-des-meilleurs-outils-pour-mettre-en-place-une-newsletter-professionnelle/" TargetMode="External"/><Relationship Id="rId18" Type="http://schemas.openxmlformats.org/officeDocument/2006/relationships/hyperlink" Target="https://www.lesechos.fr/tech-medias/medias/0301206834473-pourquoi-vous-voyez-moins-darticles-des-echos-sur-votre-fil-facebook-et-comment-y-remedier-2148500.php#Xtor=AD-6000" TargetMode="External"/><Relationship Id="rId3" Type="http://schemas.openxmlformats.org/officeDocument/2006/relationships/tags" Target="../tags/tag261.xml"/><Relationship Id="rId21" Type="http://schemas.openxmlformats.org/officeDocument/2006/relationships/hyperlink" Target="http://www.revue-cossi.info/menu-actes/cossi-2015-communication-information-et-savoir-quel-management-pour-une-organisation-durable/515-actes-2015-drevon-maurel-dufour" TargetMode="External"/><Relationship Id="rId7" Type="http://schemas.openxmlformats.org/officeDocument/2006/relationships/hyperlink" Target="https://fr.wikihow.com/cr%C3%A9er-un-flux-RSS" TargetMode="External"/><Relationship Id="rId12" Type="http://schemas.openxmlformats.org/officeDocument/2006/relationships/hyperlink" Target="https://docs.google.com/presentation/d/1p6BUmL7y5CUzmfmFDQKsFLW6T19FBu1R3elWsou82F8" TargetMode="External"/><Relationship Id="rId17" Type="http://schemas.openxmlformats.org/officeDocument/2006/relationships/hyperlink" Target="http://methodoc.univ-rennes2.fr/content.php?pid=103631&amp;sid=2070209" TargetMode="External"/><Relationship Id="rId2" Type="http://schemas.openxmlformats.org/officeDocument/2006/relationships/tags" Target="../tags/tag260.xml"/><Relationship Id="rId16" Type="http://schemas.openxmlformats.org/officeDocument/2006/relationships/hyperlink" Target="http://libguides.uqac.ca/c.php?g=676694&amp;p=4847593" TargetMode="External"/><Relationship Id="rId20" Type="http://schemas.openxmlformats.org/officeDocument/2006/relationships/hyperlink" Target="http://www.infosphere.uqam.ca/rechercher-linformation/chercher-les-bases-specialisees/effectuer-une-veille-informationnelle" TargetMode="External"/><Relationship Id="rId1" Type="http://schemas.openxmlformats.org/officeDocument/2006/relationships/tags" Target="../tags/tag259.xml"/><Relationship Id="rId6" Type="http://schemas.openxmlformats.org/officeDocument/2006/relationships/notesSlide" Target="../notesSlides/notesSlide33.xml"/><Relationship Id="rId11" Type="http://schemas.openxmlformats.org/officeDocument/2006/relationships/hyperlink" Target="file:///\\parisdescartes.libguides.com\c.php%3fg=653174&amp;p=4584534" TargetMode="External"/><Relationship Id="rId5" Type="http://schemas.openxmlformats.org/officeDocument/2006/relationships/slideLayout" Target="../slideLayouts/slideLayout2.xml"/><Relationship Id="rId15" Type="http://schemas.openxmlformats.org/officeDocument/2006/relationships/hyperlink" Target="http://www.outilsfroids.net/2018/02/pagescreen-un-service-de-surveillance-de-pages-web-par-captures-decran/" TargetMode="External"/><Relationship Id="rId10" Type="http://schemas.openxmlformats.org/officeDocument/2006/relationships/hyperlink" Target="http://www.actulligence.com/2013/09/19/feed43-for-free-cree-des-flux-rss-a-partir-de-nimporte-quelle-page-web/" TargetMode="External"/><Relationship Id="rId19" Type="http://schemas.openxmlformats.org/officeDocument/2006/relationships/hyperlink" Target="http://www.boiteaoutils.info/2017/07/gerer-sa-veille-avec-zotero-5-0/" TargetMode="External"/><Relationship Id="rId4" Type="http://schemas.openxmlformats.org/officeDocument/2006/relationships/tags" Target="../tags/tag262.xml"/><Relationship Id="rId9" Type="http://schemas.openxmlformats.org/officeDocument/2006/relationships/hyperlink" Target="http://www.capres.ca/2016/02/bibliotheques-ont-impact-reussite-enseignement-superieur/" TargetMode="External"/><Relationship Id="rId14" Type="http://schemas.openxmlformats.org/officeDocument/2006/relationships/hyperlink" Target="https://doi.org/10.3917/res.178.0055" TargetMode="External"/><Relationship Id="rId22" Type="http://schemas.openxmlformats.org/officeDocument/2006/relationships/hyperlink" Target="https://zbib.org/" TargetMode="External"/></Relationships>
</file>

<file path=ppt/slides/_rels/slide7.xml.rels><?xml version="1.0" encoding="UTF-8" standalone="yes"?>
<Relationships xmlns="http://schemas.openxmlformats.org/package/2006/relationships"><Relationship Id="rId3" Type="http://schemas.openxmlformats.org/officeDocument/2006/relationships/tags" Target="../tags/tag34.xml"/><Relationship Id="rId2" Type="http://schemas.openxmlformats.org/officeDocument/2006/relationships/tags" Target="../tags/tag33.xml"/><Relationship Id="rId1" Type="http://schemas.openxmlformats.org/officeDocument/2006/relationships/tags" Target="../tags/tag32.xml"/><Relationship Id="rId5" Type="http://schemas.openxmlformats.org/officeDocument/2006/relationships/slideLayout" Target="../slideLayouts/slideLayout2.xml"/><Relationship Id="rId4" Type="http://schemas.openxmlformats.org/officeDocument/2006/relationships/tags" Target="../tags/tag35.xml"/></Relationships>
</file>

<file path=ppt/slides/_rels/slide8.xml.rels><?xml version="1.0" encoding="UTF-8" standalone="yes"?>
<Relationships xmlns="http://schemas.openxmlformats.org/package/2006/relationships"><Relationship Id="rId3" Type="http://schemas.openxmlformats.org/officeDocument/2006/relationships/tags" Target="../tags/tag38.xml"/><Relationship Id="rId7" Type="http://schemas.openxmlformats.org/officeDocument/2006/relationships/notesSlide" Target="../notesSlides/notesSlide7.xml"/><Relationship Id="rId2" Type="http://schemas.openxmlformats.org/officeDocument/2006/relationships/tags" Target="../tags/tag37.xml"/><Relationship Id="rId1" Type="http://schemas.openxmlformats.org/officeDocument/2006/relationships/tags" Target="../tags/tag36.xml"/><Relationship Id="rId6" Type="http://schemas.openxmlformats.org/officeDocument/2006/relationships/slideLayout" Target="../slideLayouts/slideLayout2.xml"/><Relationship Id="rId5" Type="http://schemas.openxmlformats.org/officeDocument/2006/relationships/tags" Target="../tags/tag40.xml"/><Relationship Id="rId4" Type="http://schemas.openxmlformats.org/officeDocument/2006/relationships/tags" Target="../tags/tag39.xml"/></Relationships>
</file>

<file path=ppt/slides/_rels/slide9.xml.rels><?xml version="1.0" encoding="UTF-8" standalone="yes"?>
<Relationships xmlns="http://schemas.openxmlformats.org/package/2006/relationships"><Relationship Id="rId3" Type="http://schemas.openxmlformats.org/officeDocument/2006/relationships/tags" Target="../tags/tag43.xml"/><Relationship Id="rId2" Type="http://schemas.openxmlformats.org/officeDocument/2006/relationships/tags" Target="../tags/tag42.xml"/><Relationship Id="rId1" Type="http://schemas.openxmlformats.org/officeDocument/2006/relationships/tags" Target="../tags/tag41.xml"/><Relationship Id="rId6" Type="http://schemas.openxmlformats.org/officeDocument/2006/relationships/slideLayout" Target="../slideLayouts/slideLayout2.xml"/><Relationship Id="rId5" Type="http://schemas.openxmlformats.org/officeDocument/2006/relationships/tags" Target="../tags/tag45.xml"/><Relationship Id="rId4" Type="http://schemas.openxmlformats.org/officeDocument/2006/relationships/tags" Target="../tags/tag4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re 1"/>
          <p:cNvSpPr>
            <a:spLocks noGrp="1"/>
          </p:cNvSpPr>
          <p:nvPr>
            <p:ph type="ctrTitle"/>
            <p:custDataLst>
              <p:tags r:id="rId1"/>
            </p:custDataLst>
          </p:nvPr>
        </p:nvSpPr>
        <p:spPr>
          <a:xfrm>
            <a:off x="683568" y="1124744"/>
            <a:ext cx="7772400" cy="1470025"/>
          </a:xfrm>
        </p:spPr>
        <p:txBody>
          <a:bodyPr>
            <a:normAutofit fontScale="90000"/>
          </a:bodyPr>
          <a:lstStyle/>
          <a:p>
            <a:r>
              <a:rPr lang="fr-CA" dirty="0" smtClean="0"/>
              <a:t>Atelier de type former le formateur </a:t>
            </a:r>
            <a:br>
              <a:rPr lang="fr-CA" dirty="0" smtClean="0"/>
            </a:br>
            <a:r>
              <a:rPr lang="fr-CA" dirty="0"/>
              <a:t/>
            </a:r>
            <a:br>
              <a:rPr lang="fr-CA" dirty="0"/>
            </a:br>
            <a:r>
              <a:rPr lang="fr-CA" dirty="0" smtClean="0"/>
              <a:t>«</a:t>
            </a:r>
            <a:r>
              <a:rPr lang="fr-CA" dirty="0"/>
              <a:t> </a:t>
            </a:r>
            <a:r>
              <a:rPr lang="fr-CA" b="1" dirty="0"/>
              <a:t> Veille </a:t>
            </a:r>
            <a:r>
              <a:rPr lang="fr-CA" b="1" dirty="0" smtClean="0"/>
              <a:t>informationnelle en </a:t>
            </a:r>
            <a:r>
              <a:rPr lang="fr-CA" b="1" dirty="0"/>
              <a:t>soutien à la recherche </a:t>
            </a:r>
            <a:r>
              <a:rPr lang="fr-CA" dirty="0"/>
              <a:t> »</a:t>
            </a:r>
          </a:p>
        </p:txBody>
      </p:sp>
      <p:sp>
        <p:nvSpPr>
          <p:cNvPr id="3" name="Sous-titre 2"/>
          <p:cNvSpPr>
            <a:spLocks noGrp="1"/>
          </p:cNvSpPr>
          <p:nvPr>
            <p:ph type="subTitle" idx="1"/>
            <p:custDataLst>
              <p:tags r:id="rId2"/>
            </p:custDataLst>
          </p:nvPr>
        </p:nvSpPr>
        <p:spPr>
          <a:xfrm>
            <a:off x="179512" y="3212976"/>
            <a:ext cx="8208912" cy="2425824"/>
          </a:xfrm>
        </p:spPr>
        <p:txBody>
          <a:bodyPr>
            <a:normAutofit fontScale="47500" lnSpcReduction="20000"/>
          </a:bodyPr>
          <a:lstStyle/>
          <a:p>
            <a:r>
              <a:rPr lang="fr-CA" dirty="0" smtClean="0">
                <a:solidFill>
                  <a:schemeClr val="tx1"/>
                </a:solidFill>
              </a:rPr>
              <a:t>Formation</a:t>
            </a:r>
            <a:r>
              <a:rPr lang="fr-CA" dirty="0">
                <a:solidFill>
                  <a:schemeClr val="tx1"/>
                </a:solidFill>
              </a:rPr>
              <a:t> </a:t>
            </a:r>
            <a:r>
              <a:rPr lang="fr-CA" dirty="0" smtClean="0">
                <a:solidFill>
                  <a:schemeClr val="tx1"/>
                </a:solidFill>
              </a:rPr>
              <a:t>proposé </a:t>
            </a:r>
            <a:r>
              <a:rPr lang="fr-CA" dirty="0">
                <a:solidFill>
                  <a:schemeClr val="tx1"/>
                </a:solidFill>
              </a:rPr>
              <a:t>par le </a:t>
            </a:r>
            <a:endParaRPr lang="fr-CA" dirty="0" smtClean="0">
              <a:solidFill>
                <a:schemeClr val="tx1"/>
              </a:solidFill>
            </a:endParaRPr>
          </a:p>
          <a:p>
            <a:r>
              <a:rPr lang="fr-CA" sz="4500" dirty="0" smtClean="0"/>
              <a:t>Groupe </a:t>
            </a:r>
            <a:r>
              <a:rPr lang="fr-CA" sz="4500" dirty="0"/>
              <a:t>de travail sur le développement des personnels (GT-DP) </a:t>
            </a:r>
            <a:r>
              <a:rPr lang="fr-CA" sz="4500" dirty="0" smtClean="0"/>
              <a:t>BCI (Susie </a:t>
            </a:r>
            <a:r>
              <a:rPr lang="fr-CA" sz="4500" dirty="0" err="1" smtClean="0"/>
              <a:t>Breier</a:t>
            </a:r>
            <a:r>
              <a:rPr lang="fr-CA" sz="4500" dirty="0" smtClean="0"/>
              <a:t>)</a:t>
            </a:r>
            <a:r>
              <a:rPr lang="fr-CA" sz="4500" dirty="0" smtClean="0">
                <a:solidFill>
                  <a:schemeClr val="tx1"/>
                </a:solidFill>
              </a:rPr>
              <a:t> et organisé par </a:t>
            </a:r>
            <a:r>
              <a:rPr lang="fr-CA" sz="4500" dirty="0" smtClean="0"/>
              <a:t>Comité organisateur  de l’activité Stratégie de veille  : </a:t>
            </a:r>
            <a:r>
              <a:rPr lang="fr-CA" sz="4500" dirty="0" err="1" smtClean="0"/>
              <a:t>Marilou</a:t>
            </a:r>
            <a:r>
              <a:rPr lang="fr-CA" sz="4500" dirty="0" smtClean="0"/>
              <a:t> Bourque, Viviane Angers (</a:t>
            </a:r>
            <a:r>
              <a:rPr lang="fr-CA" sz="4500" dirty="0" err="1" smtClean="0"/>
              <a:t>UdeM</a:t>
            </a:r>
            <a:r>
              <a:rPr lang="fr-CA" sz="4500" dirty="0" smtClean="0"/>
              <a:t>) et Carmela </a:t>
            </a:r>
            <a:r>
              <a:rPr lang="fr-CA" sz="4500" dirty="0" err="1" smtClean="0"/>
              <a:t>Pasquariello</a:t>
            </a:r>
            <a:r>
              <a:rPr lang="fr-CA" sz="4500" dirty="0" smtClean="0"/>
              <a:t> (HEC)</a:t>
            </a:r>
          </a:p>
          <a:p>
            <a:endParaRPr lang="fr-CA" dirty="0" smtClean="0"/>
          </a:p>
          <a:p>
            <a:pPr algn="l"/>
            <a:r>
              <a:rPr lang="fr-CA" b="1" dirty="0">
                <a:solidFill>
                  <a:schemeClr val="tx1"/>
                </a:solidFill>
              </a:rPr>
              <a:t>Date</a:t>
            </a:r>
            <a:r>
              <a:rPr lang="fr-CA" dirty="0">
                <a:solidFill>
                  <a:schemeClr val="tx1"/>
                </a:solidFill>
              </a:rPr>
              <a:t> : mercredi 10 avril 2019, 9h30 à 16h00 (dîner libre de 12h à 13h30)</a:t>
            </a:r>
          </a:p>
          <a:p>
            <a:pPr algn="l"/>
            <a:r>
              <a:rPr lang="fr-CA" b="1" dirty="0">
                <a:solidFill>
                  <a:schemeClr val="tx1"/>
                </a:solidFill>
              </a:rPr>
              <a:t>Lieu : </a:t>
            </a:r>
            <a:r>
              <a:rPr lang="fr-CA" dirty="0">
                <a:solidFill>
                  <a:schemeClr val="tx1"/>
                </a:solidFill>
              </a:rPr>
              <a:t>Bibliothèque des lettres et sciences humaines (local 1088), Université de Montréal</a:t>
            </a:r>
          </a:p>
          <a:p>
            <a:pPr algn="l"/>
            <a:r>
              <a:rPr lang="fr-CA" b="1" dirty="0">
                <a:solidFill>
                  <a:schemeClr val="tx1"/>
                </a:solidFill>
              </a:rPr>
              <a:t>Formatrice</a:t>
            </a:r>
            <a:r>
              <a:rPr lang="fr-CA" dirty="0">
                <a:solidFill>
                  <a:schemeClr val="tx1"/>
                </a:solidFill>
              </a:rPr>
              <a:t> : Justine Lamoureux, bibliothécaire - UQAM, </a:t>
            </a:r>
            <a:r>
              <a:rPr lang="fr-CA" u="sng" dirty="0">
                <a:solidFill>
                  <a:schemeClr val="tx1"/>
                </a:solidFill>
                <a:hlinkClick r:id="rId10"/>
              </a:rPr>
              <a:t>lamoureux.justine@uqam.ca</a:t>
            </a:r>
            <a:r>
              <a:rPr lang="fr-CA" dirty="0">
                <a:solidFill>
                  <a:schemeClr val="tx1"/>
                </a:solidFill>
              </a:rPr>
              <a:t>   </a:t>
            </a:r>
          </a:p>
          <a:p>
            <a:pPr algn="l"/>
            <a:endParaRPr lang="fr-CA" dirty="0">
              <a:solidFill>
                <a:schemeClr val="tx1"/>
              </a:solidFill>
            </a:endParaRPr>
          </a:p>
        </p:txBody>
      </p:sp>
      <p:sp>
        <p:nvSpPr>
          <p:cNvPr id="4" name="Sous-titre 2"/>
          <p:cNvSpPr txBox="1">
            <a:spLocks/>
          </p:cNvSpPr>
          <p:nvPr>
            <p:custDataLst>
              <p:tags r:id="rId3"/>
            </p:custDataLst>
          </p:nvPr>
        </p:nvSpPr>
        <p:spPr>
          <a:xfrm>
            <a:off x="2483768" y="6165304"/>
            <a:ext cx="5972200" cy="432048"/>
          </a:xfrm>
          <a:prstGeom prst="rect">
            <a:avLst/>
          </a:prstGeom>
        </p:spPr>
        <p:txBody>
          <a:bodyPr vert="horz" lIns="91440" tIns="45720" rIns="91440" bIns="45720" rtlCol="0">
            <a:normAutofit fontScale="40000" lnSpcReduction="20000"/>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fr-CA" dirty="0" smtClean="0"/>
              <a:t>*PPT gris = Structure, voir guide du participant / * = compétence recherchée du référentiel de l’ACRL</a:t>
            </a:r>
            <a:endParaRPr lang="fr-CA" dirty="0"/>
          </a:p>
        </p:txBody>
      </p:sp>
      <p:sp>
        <p:nvSpPr>
          <p:cNvPr id="5" name="Espace réservé du pied de page 4"/>
          <p:cNvSpPr>
            <a:spLocks noGrp="1"/>
          </p:cNvSpPr>
          <p:nvPr>
            <p:ph type="ftr" sz="quarter" idx="11"/>
            <p:custDataLst>
              <p:tags r:id="rId4"/>
            </p:custDataLst>
          </p:nvPr>
        </p:nvSpPr>
        <p:spPr/>
        <p:txBody>
          <a:bodyPr/>
          <a:lstStyle/>
          <a:p>
            <a:r>
              <a:rPr lang="fr-BE" dirty="0" smtClean="0"/>
              <a:t>ccJustineLamoureux2019</a:t>
            </a:r>
            <a:endParaRPr lang="fr-BE" dirty="0"/>
          </a:p>
        </p:txBody>
      </p:sp>
      <p:sp>
        <p:nvSpPr>
          <p:cNvPr id="6" name="Espace réservé du numéro de diapositive 5"/>
          <p:cNvSpPr>
            <a:spLocks noGrp="1"/>
          </p:cNvSpPr>
          <p:nvPr>
            <p:ph type="sldNum" sz="quarter" idx="12"/>
            <p:custDataLst>
              <p:tags r:id="rId5"/>
            </p:custDataLst>
          </p:nvPr>
        </p:nvSpPr>
        <p:spPr/>
        <p:txBody>
          <a:bodyPr/>
          <a:lstStyle/>
          <a:p>
            <a:fld id="{CF4668DC-857F-487D-BFFA-8C0CA5037977}" type="slidenum">
              <a:rPr lang="fr-BE" smtClean="0"/>
              <a:t>1</a:t>
            </a:fld>
            <a:endParaRPr lang="fr-BE"/>
          </a:p>
        </p:txBody>
      </p:sp>
      <p:sp>
        <p:nvSpPr>
          <p:cNvPr id="7" name="Rectangle 1"/>
          <p:cNvSpPr>
            <a:spLocks noChangeArrowheads="1"/>
          </p:cNvSpPr>
          <p:nvPr>
            <p:custDataLst>
              <p:tags r:id="rId6"/>
            </p:custDataLst>
          </p:nvPr>
        </p:nvSpPr>
        <p:spPr bwMode="auto">
          <a:xfrm>
            <a:off x="2051720" y="5877272"/>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800" b="0" i="0" u="none" strike="noStrike" cap="none" normalizeH="0" baseline="0" dirty="0" smtClean="0">
                <a:ln>
                  <a:noFill/>
                </a:ln>
                <a:solidFill>
                  <a:schemeClr val="tx1"/>
                </a:solidFill>
                <a:effectLst/>
                <a:latin typeface="Arial" panose="020B0604020202020204" pitchFamily="34" charset="0"/>
              </a:rPr>
              <a:t>  </a:t>
            </a:r>
            <a:r>
              <a:rPr kumimoji="0" lang="fr-FR" altLang="fr-FR" sz="1800" b="1" i="0" u="none" strike="noStrike" cap="none" normalizeH="0" baseline="0" dirty="0" smtClean="0">
                <a:ln>
                  <a:noFill/>
                </a:ln>
                <a:solidFill>
                  <a:schemeClr val="tx1"/>
                </a:solidFill>
                <a:effectLst/>
                <a:latin typeface="Arial" panose="020B0604020202020204" pitchFamily="34" charset="0"/>
              </a:rPr>
              <a:t> Attribution - Pas d’Utilisation Commerciale </a:t>
            </a:r>
            <a:endParaRPr kumimoji="0" lang="fr-FR" altLang="fr-FR" sz="1800" b="0" i="0" u="none" strike="noStrike" cap="none" normalizeH="0" baseline="0" dirty="0" smtClean="0">
              <a:ln>
                <a:noFill/>
              </a:ln>
              <a:solidFill>
                <a:schemeClr val="tx1"/>
              </a:solidFill>
              <a:effectLst/>
              <a:latin typeface="Arial" panose="020B0604020202020204" pitchFamily="34" charset="0"/>
            </a:endParaRPr>
          </a:p>
        </p:txBody>
      </p:sp>
      <p:pic>
        <p:nvPicPr>
          <p:cNvPr id="1026" name="Picture 2" descr="https://licensebuttons.net/l/by-nc/3.0/88x31.png"/>
          <p:cNvPicPr>
            <a:picLocks noChangeAspect="1" noChangeArrowheads="1"/>
          </p:cNvPicPr>
          <p:nvPr>
            <p:custDataLst>
              <p:tags r:id="rId7"/>
            </p:custDataLst>
          </p:nvPr>
        </p:nvPicPr>
        <p:blipFill>
          <a:blip r:embed="rId11">
            <a:extLst>
              <a:ext uri="{28A0092B-C50C-407E-A947-70E740481C1C}">
                <a14:useLocalDpi xmlns:a14="http://schemas.microsoft.com/office/drawing/2010/main" val="0"/>
              </a:ext>
            </a:extLst>
          </a:blip>
          <a:srcRect/>
          <a:stretch>
            <a:fillRect/>
          </a:stretch>
        </p:blipFill>
        <p:spPr bwMode="auto">
          <a:xfrm>
            <a:off x="1403648" y="5729634"/>
            <a:ext cx="838200" cy="2952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2987240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pied de page 3"/>
          <p:cNvSpPr>
            <a:spLocks noGrp="1"/>
          </p:cNvSpPr>
          <p:nvPr>
            <p:ph type="ftr" sz="quarter" idx="11"/>
            <p:custDataLst>
              <p:tags r:id="rId1"/>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2"/>
            </p:custDataLst>
          </p:nvPr>
        </p:nvSpPr>
        <p:spPr/>
        <p:txBody>
          <a:bodyPr/>
          <a:lstStyle/>
          <a:p>
            <a:fld id="{CF4668DC-857F-487D-BFFA-8C0CA5037977}" type="slidenum">
              <a:rPr lang="fr-BE" smtClean="0"/>
              <a:t>10</a:t>
            </a:fld>
            <a:endParaRPr lang="fr-BE"/>
          </a:p>
        </p:txBody>
      </p:sp>
      <p:sp>
        <p:nvSpPr>
          <p:cNvPr id="8" name="Titre 1"/>
          <p:cNvSpPr>
            <a:spLocks noGrp="1"/>
          </p:cNvSpPr>
          <p:nvPr>
            <p:ph type="title"/>
            <p:custDataLst>
              <p:tags r:id="rId3"/>
            </p:custDataLst>
          </p:nvPr>
        </p:nvSpPr>
        <p:spPr>
          <a:xfrm>
            <a:off x="457200" y="274638"/>
            <a:ext cx="8229600" cy="1143000"/>
          </a:xfrm>
        </p:spPr>
        <p:txBody>
          <a:bodyPr>
            <a:normAutofit fontScale="90000"/>
          </a:bodyPr>
          <a:lstStyle/>
          <a:p>
            <a:r>
              <a:rPr lang="fr-CA" sz="4000" dirty="0" smtClean="0"/>
              <a:t>1. Tout </a:t>
            </a:r>
            <a:r>
              <a:rPr lang="fr-CA" sz="4000" dirty="0"/>
              <a:t>débute </a:t>
            </a:r>
            <a:r>
              <a:rPr lang="fr-CA" sz="4000" dirty="0" smtClean="0"/>
              <a:t>par </a:t>
            </a:r>
            <a:r>
              <a:rPr lang="fr-CA" sz="4000" dirty="0"/>
              <a:t>les besoins des </a:t>
            </a:r>
            <a:r>
              <a:rPr lang="fr-CA" sz="4000" dirty="0" smtClean="0"/>
              <a:t>veilleurs</a:t>
            </a:r>
            <a:r>
              <a:rPr lang="fr-CA" dirty="0"/>
              <a:t/>
            </a:r>
            <a:br>
              <a:rPr lang="fr-CA" dirty="0"/>
            </a:br>
            <a:endParaRPr lang="fr-CA" dirty="0"/>
          </a:p>
        </p:txBody>
      </p:sp>
      <p:sp>
        <p:nvSpPr>
          <p:cNvPr id="9" name="Rectangle 8"/>
          <p:cNvSpPr/>
          <p:nvPr>
            <p:custDataLst>
              <p:tags r:id="rId4"/>
            </p:custDataLst>
          </p:nvPr>
        </p:nvSpPr>
        <p:spPr>
          <a:xfrm>
            <a:off x="611560" y="1232972"/>
            <a:ext cx="2097049" cy="369332"/>
          </a:xfrm>
          <a:prstGeom prst="rect">
            <a:avLst/>
          </a:prstGeom>
        </p:spPr>
        <p:txBody>
          <a:bodyPr wrap="none">
            <a:spAutoFit/>
          </a:bodyPr>
          <a:lstStyle/>
          <a:p>
            <a:r>
              <a:rPr lang="fr-CA" dirty="0"/>
              <a:t>1.1 Modèle de base:</a:t>
            </a:r>
          </a:p>
        </p:txBody>
      </p:sp>
      <p:sp>
        <p:nvSpPr>
          <p:cNvPr id="2" name="Espace réservé du contenu 1"/>
          <p:cNvSpPr>
            <a:spLocks noGrp="1"/>
          </p:cNvSpPr>
          <p:nvPr>
            <p:ph idx="1"/>
            <p:custDataLst>
              <p:tags r:id="rId5"/>
            </p:custDataLst>
          </p:nvPr>
        </p:nvSpPr>
        <p:spPr/>
        <p:txBody>
          <a:bodyPr>
            <a:normAutofit fontScale="92500" lnSpcReduction="20000"/>
          </a:bodyPr>
          <a:lstStyle/>
          <a:p>
            <a:r>
              <a:rPr lang="fr-CA" dirty="0" smtClean="0">
                <a:solidFill>
                  <a:srgbClr val="C00000"/>
                </a:solidFill>
              </a:rPr>
              <a:t>Problème</a:t>
            </a:r>
            <a:r>
              <a:rPr lang="fr-CA" dirty="0" smtClean="0"/>
              <a:t> : beaucoup de sources et informations dormantes…trop d’interruption dans les tâches quotidiennes. Perte de temps.</a:t>
            </a:r>
          </a:p>
          <a:p>
            <a:pPr marL="0" indent="0">
              <a:buNone/>
            </a:pPr>
            <a:endParaRPr lang="fr-CA" dirty="0" smtClean="0"/>
          </a:p>
          <a:p>
            <a:r>
              <a:rPr lang="fr-CA" dirty="0" smtClean="0">
                <a:solidFill>
                  <a:srgbClr val="00B050"/>
                </a:solidFill>
              </a:rPr>
              <a:t>Première solution </a:t>
            </a:r>
            <a:r>
              <a:rPr lang="fr-CA" dirty="0" smtClean="0"/>
              <a:t>: trouver un mécanisme « dédié » pour la réception et le stockage. *Gagner du temps pour « les enseignants-chercheurs »</a:t>
            </a:r>
          </a:p>
          <a:p>
            <a:pPr lvl="1"/>
            <a:r>
              <a:rPr lang="fr-CA" dirty="0" smtClean="0"/>
              <a:t>Ex : un compte </a:t>
            </a:r>
            <a:r>
              <a:rPr lang="fr-CA" dirty="0" err="1" smtClean="0"/>
              <a:t>gg</a:t>
            </a:r>
            <a:r>
              <a:rPr lang="fr-CA" dirty="0" smtClean="0"/>
              <a:t> :  			veilleDirectionUqam@gmail.com</a:t>
            </a:r>
          </a:p>
          <a:p>
            <a:pPr marL="0" indent="0">
              <a:buNone/>
            </a:pPr>
            <a:r>
              <a:rPr lang="fr-CA" sz="1000" dirty="0" smtClean="0"/>
              <a:t>*</a:t>
            </a:r>
            <a:r>
              <a:rPr lang="fr-CA" sz="1200" dirty="0" err="1"/>
              <a:t>Barondeau</a:t>
            </a:r>
            <a:r>
              <a:rPr lang="fr-CA" sz="1200" dirty="0"/>
              <a:t>, R. (2018). «La veille académique: définitions, fonctions et implantation», Revue Internationale d’Intelligence Économique, No. 2, Vol. </a:t>
            </a:r>
            <a:r>
              <a:rPr lang="fr-CA" sz="1200" dirty="0" smtClean="0"/>
              <a:t>10. p22</a:t>
            </a:r>
            <a:endParaRPr lang="fr-CA" sz="1200" dirty="0"/>
          </a:p>
        </p:txBody>
      </p:sp>
    </p:spTree>
    <p:extLst>
      <p:ext uri="{BB962C8B-B14F-4D97-AF65-F5344CB8AC3E}">
        <p14:creationId xmlns:p14="http://schemas.microsoft.com/office/powerpoint/2010/main" val="33048656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normAutofit fontScale="90000"/>
          </a:bodyPr>
          <a:lstStyle/>
          <a:p>
            <a:r>
              <a:rPr lang="fr-CA" sz="4000" dirty="0" smtClean="0"/>
              <a:t>1. Tout </a:t>
            </a:r>
            <a:r>
              <a:rPr lang="fr-CA" sz="4000" dirty="0"/>
              <a:t>débute </a:t>
            </a:r>
            <a:r>
              <a:rPr lang="fr-CA" sz="4000" dirty="0" smtClean="0"/>
              <a:t>par </a:t>
            </a:r>
            <a:r>
              <a:rPr lang="fr-CA" sz="4000" dirty="0"/>
              <a:t>les besoins des </a:t>
            </a:r>
            <a:r>
              <a:rPr lang="fr-CA" sz="4000" dirty="0" smtClean="0"/>
              <a:t>veilleurs</a:t>
            </a:r>
            <a:r>
              <a:rPr lang="fr-CA" dirty="0"/>
              <a:t/>
            </a:r>
            <a:br>
              <a:rPr lang="fr-CA" dirty="0"/>
            </a:br>
            <a:endParaRPr lang="fr-CA" dirty="0"/>
          </a:p>
        </p:txBody>
      </p:sp>
      <p:sp>
        <p:nvSpPr>
          <p:cNvPr id="3" name="Espace réservé du contenu 2"/>
          <p:cNvSpPr>
            <a:spLocks noGrp="1"/>
          </p:cNvSpPr>
          <p:nvPr>
            <p:ph idx="1"/>
            <p:custDataLst>
              <p:tags r:id="rId2"/>
            </p:custDataLst>
          </p:nvPr>
        </p:nvSpPr>
        <p:spPr>
          <a:xfrm>
            <a:off x="458898" y="1124744"/>
            <a:ext cx="8229600" cy="4968552"/>
          </a:xfrm>
        </p:spPr>
        <p:txBody>
          <a:bodyPr>
            <a:normAutofit fontScale="32500" lnSpcReduction="20000"/>
          </a:bodyPr>
          <a:lstStyle/>
          <a:p>
            <a:pPr marL="0" indent="0">
              <a:buNone/>
            </a:pPr>
            <a:r>
              <a:rPr lang="fr-CA" sz="4900" dirty="0" smtClean="0"/>
              <a:t>1.2 Certains cas </a:t>
            </a:r>
            <a:r>
              <a:rPr lang="fr-CA" sz="4900" dirty="0"/>
              <a:t>« réels » vécus par les </a:t>
            </a:r>
            <a:r>
              <a:rPr lang="fr-CA" sz="4900" dirty="0" smtClean="0"/>
              <a:t>étudiants :</a:t>
            </a:r>
          </a:p>
          <a:p>
            <a:pPr marL="0" indent="0">
              <a:buNone/>
            </a:pPr>
            <a:endParaRPr lang="fr-CA" sz="4900" dirty="0" smtClean="0"/>
          </a:p>
          <a:p>
            <a:pPr marL="514350" indent="-514350">
              <a:buFont typeface="+mj-lt"/>
              <a:buAutoNum type="alphaUcPeriod"/>
            </a:pPr>
            <a:r>
              <a:rPr lang="fr-CA" sz="4900" dirty="0" smtClean="0"/>
              <a:t>L’étudiant </a:t>
            </a:r>
            <a:r>
              <a:rPr lang="fr-CA" sz="4900" dirty="0"/>
              <a:t>se présente à votre bureau et voudrait recevoir moins de </a:t>
            </a:r>
            <a:r>
              <a:rPr lang="fr-CA" sz="4900" dirty="0" smtClean="0"/>
              <a:t>résultats de recherche</a:t>
            </a:r>
            <a:endParaRPr lang="fr-CA" sz="4900" dirty="0"/>
          </a:p>
          <a:p>
            <a:pPr marL="514350" indent="-514350">
              <a:buFont typeface="+mj-lt"/>
              <a:buAutoNum type="alphaUcPeriod"/>
            </a:pPr>
            <a:endParaRPr lang="fr-CA" sz="4900" dirty="0"/>
          </a:p>
          <a:p>
            <a:pPr marL="514350" indent="-514350">
              <a:buFont typeface="+mj-lt"/>
              <a:buAutoNum type="alphaUcPeriod"/>
            </a:pPr>
            <a:r>
              <a:rPr lang="fr-CA" sz="4900" dirty="0" smtClean="0"/>
              <a:t>Une </a:t>
            </a:r>
            <a:r>
              <a:rPr lang="fr-CA" sz="4900" dirty="0"/>
              <a:t>étudiante au doc et sa </a:t>
            </a:r>
            <a:r>
              <a:rPr lang="fr-CA" sz="4900" dirty="0" smtClean="0"/>
              <a:t>prof désire bâtir une cellule de veille sur un sujet précis et partager les résultats</a:t>
            </a:r>
            <a:endParaRPr lang="fr-CA" sz="4900" dirty="0"/>
          </a:p>
          <a:p>
            <a:pPr marL="514350" indent="-514350">
              <a:buFont typeface="+mj-lt"/>
              <a:buAutoNum type="alphaUcPeriod"/>
            </a:pPr>
            <a:endParaRPr lang="fr-CA" sz="4900" dirty="0"/>
          </a:p>
          <a:p>
            <a:pPr marL="514350" indent="-514350">
              <a:buFont typeface="+mj-lt"/>
              <a:buAutoNum type="alphaUcPeriod"/>
            </a:pPr>
            <a:r>
              <a:rPr lang="fr-CA" sz="4900" dirty="0" smtClean="0"/>
              <a:t>Un </a:t>
            </a:r>
            <a:r>
              <a:rPr lang="fr-CA" sz="4900" dirty="0"/>
              <a:t>étudiant au doc doit faire une veille pour son département, il est payé 3 heures et ça lui en prend le </a:t>
            </a:r>
            <a:r>
              <a:rPr lang="fr-CA" sz="4900" dirty="0" smtClean="0"/>
              <a:t>double. Il doit, notamment, traduire les « incipit » des articles</a:t>
            </a:r>
          </a:p>
          <a:p>
            <a:pPr marL="514350" indent="-514350">
              <a:buFont typeface="+mj-lt"/>
              <a:buAutoNum type="alphaUcPeriod"/>
            </a:pPr>
            <a:endParaRPr lang="fr-CA" sz="4900" dirty="0" smtClean="0"/>
          </a:p>
          <a:p>
            <a:pPr marL="514350" indent="-514350">
              <a:buFont typeface="+mj-lt"/>
              <a:buAutoNum type="alphaUcPeriod"/>
            </a:pPr>
            <a:r>
              <a:rPr lang="fr-CA" sz="4900" dirty="0" smtClean="0"/>
              <a:t>Un employé de soutien est responsable de la veille pour son département, mais il n’arrive plus à suivre le rythme</a:t>
            </a:r>
            <a:endParaRPr lang="fr-CA" sz="4900" dirty="0"/>
          </a:p>
          <a:p>
            <a:pPr marL="514350" indent="-514350">
              <a:buFont typeface="+mj-lt"/>
              <a:buAutoNum type="alphaUcPeriod"/>
            </a:pPr>
            <a:endParaRPr lang="fr-CA" sz="4900" dirty="0"/>
          </a:p>
          <a:p>
            <a:pPr marL="514350" indent="-514350">
              <a:buFont typeface="+mj-lt"/>
              <a:buAutoNum type="alphaUcPeriod"/>
            </a:pPr>
            <a:r>
              <a:rPr lang="fr-CA" sz="4900" dirty="0" smtClean="0"/>
              <a:t>Un </a:t>
            </a:r>
            <a:r>
              <a:rPr lang="fr-CA" sz="4900" dirty="0"/>
              <a:t>prof veut que ses étudiants regardent les nouvelles d’une cellule à tous les matins pour en discuter en classe</a:t>
            </a:r>
          </a:p>
          <a:p>
            <a:pPr marL="514350" indent="-514350">
              <a:buFont typeface="+mj-lt"/>
              <a:buAutoNum type="alphaUcPeriod"/>
            </a:pPr>
            <a:endParaRPr lang="fr-CA" sz="4900" dirty="0"/>
          </a:p>
          <a:p>
            <a:pPr marL="514350" indent="-514350">
              <a:buFont typeface="+mj-lt"/>
              <a:buAutoNum type="alphaUcPeriod"/>
            </a:pPr>
            <a:r>
              <a:rPr lang="fr-CA" sz="4900" dirty="0" smtClean="0"/>
              <a:t>Un </a:t>
            </a:r>
            <a:r>
              <a:rPr lang="fr-CA" sz="4900" dirty="0"/>
              <a:t>étudiant veut </a:t>
            </a:r>
            <a:r>
              <a:rPr lang="fr-CA" sz="4900" dirty="0" smtClean="0"/>
              <a:t>savoir </a:t>
            </a:r>
            <a:r>
              <a:rPr lang="fr-CA" sz="4900" dirty="0"/>
              <a:t>tout ce qui </a:t>
            </a:r>
            <a:r>
              <a:rPr lang="fr-CA" sz="4900" dirty="0" smtClean="0"/>
              <a:t>s’écrit et va s’écrire </a:t>
            </a:r>
            <a:r>
              <a:rPr lang="fr-CA" sz="4900" dirty="0"/>
              <a:t>sur son </a:t>
            </a:r>
            <a:r>
              <a:rPr lang="fr-CA" sz="4900" dirty="0" smtClean="0"/>
              <a:t>sujet de recherche</a:t>
            </a:r>
          </a:p>
          <a:p>
            <a:pPr marL="0" indent="0">
              <a:buNone/>
            </a:pPr>
            <a:endParaRPr lang="fr-CA" dirty="0"/>
          </a:p>
        </p:txBody>
      </p:sp>
      <p:sp>
        <p:nvSpPr>
          <p:cNvPr id="4" name="Espace réservé du pied de page 3"/>
          <p:cNvSpPr>
            <a:spLocks noGrp="1"/>
          </p:cNvSpPr>
          <p:nvPr>
            <p:ph type="ftr" sz="quarter" idx="11"/>
            <p:custDataLst>
              <p:tags r:id="rId3"/>
            </p:custDataLst>
          </p:nvPr>
        </p:nvSpPr>
        <p:spPr/>
        <p:txBody>
          <a:bodyPr/>
          <a:lstStyle/>
          <a:p>
            <a:r>
              <a:rPr lang="fr-BE" dirty="0" smtClean="0"/>
              <a:t>ccJustineLamoureux2019</a:t>
            </a:r>
            <a:endParaRPr lang="fr-BE" dirty="0"/>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11</a:t>
            </a:fld>
            <a:endParaRPr lang="fr-BE"/>
          </a:p>
        </p:txBody>
      </p:sp>
    </p:spTree>
    <p:extLst>
      <p:ext uri="{BB962C8B-B14F-4D97-AF65-F5344CB8AC3E}">
        <p14:creationId xmlns:p14="http://schemas.microsoft.com/office/powerpoint/2010/main" val="259945847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normAutofit fontScale="90000"/>
          </a:bodyPr>
          <a:lstStyle/>
          <a:p>
            <a:r>
              <a:rPr lang="fr-CA" sz="4000" dirty="0" smtClean="0"/>
              <a:t>1. Tout </a:t>
            </a:r>
            <a:r>
              <a:rPr lang="fr-CA" sz="4000" dirty="0"/>
              <a:t>débute </a:t>
            </a:r>
            <a:r>
              <a:rPr lang="fr-CA" sz="4000" dirty="0" smtClean="0"/>
              <a:t>par </a:t>
            </a:r>
            <a:r>
              <a:rPr lang="fr-CA" sz="4000" dirty="0"/>
              <a:t>les besoins des </a:t>
            </a:r>
            <a:r>
              <a:rPr lang="fr-CA" sz="4000" dirty="0" smtClean="0"/>
              <a:t>veilleurs</a:t>
            </a:r>
            <a:r>
              <a:rPr lang="fr-CA" dirty="0"/>
              <a:t/>
            </a:r>
            <a:br>
              <a:rPr lang="fr-CA" dirty="0"/>
            </a:br>
            <a:endParaRPr lang="fr-CA" dirty="0"/>
          </a:p>
        </p:txBody>
      </p:sp>
      <p:sp>
        <p:nvSpPr>
          <p:cNvPr id="3" name="Espace réservé du contenu 2"/>
          <p:cNvSpPr>
            <a:spLocks noGrp="1"/>
          </p:cNvSpPr>
          <p:nvPr>
            <p:ph idx="1"/>
            <p:custDataLst>
              <p:tags r:id="rId2"/>
            </p:custDataLst>
          </p:nvPr>
        </p:nvSpPr>
        <p:spPr>
          <a:xfrm>
            <a:off x="457200" y="1196752"/>
            <a:ext cx="8229600" cy="4968552"/>
          </a:xfrm>
        </p:spPr>
        <p:txBody>
          <a:bodyPr>
            <a:normAutofit fontScale="70000" lnSpcReduction="20000"/>
          </a:bodyPr>
          <a:lstStyle/>
          <a:p>
            <a:pPr marL="0" indent="0">
              <a:buNone/>
            </a:pPr>
            <a:r>
              <a:rPr lang="fr-CA" sz="2000" dirty="0" smtClean="0"/>
              <a:t>1.3 </a:t>
            </a:r>
            <a:r>
              <a:rPr lang="fr-CA" sz="2000" dirty="0"/>
              <a:t>Clarifier les </a:t>
            </a:r>
            <a:r>
              <a:rPr lang="fr-CA" sz="2000" dirty="0" smtClean="0"/>
              <a:t>attentes.</a:t>
            </a:r>
          </a:p>
          <a:p>
            <a:pPr marL="0" indent="0">
              <a:buNone/>
            </a:pPr>
            <a:endParaRPr lang="fr-CA" sz="2000" dirty="0" smtClean="0"/>
          </a:p>
          <a:p>
            <a:pPr marL="0" indent="0">
              <a:buNone/>
            </a:pPr>
            <a:r>
              <a:rPr lang="fr-CA" sz="2000" dirty="0" smtClean="0"/>
              <a:t>En tant que formateur, nous devons faire face à des questions multiples. Voici quelques exemples de questions </a:t>
            </a:r>
            <a:r>
              <a:rPr lang="fr-CA" sz="2000" dirty="0"/>
              <a:t>techniques déjà reçues</a:t>
            </a:r>
            <a:r>
              <a:rPr lang="fr-CA" sz="2000" dirty="0" smtClean="0"/>
              <a:t>:</a:t>
            </a:r>
          </a:p>
          <a:p>
            <a:pPr marL="0" indent="0">
              <a:buNone/>
            </a:pPr>
            <a:endParaRPr lang="fr-CA" sz="2000" dirty="0"/>
          </a:p>
          <a:p>
            <a:pPr marL="457200" indent="-457200">
              <a:buFont typeface="+mj-lt"/>
              <a:buAutoNum type="arabicPeriod"/>
            </a:pPr>
            <a:r>
              <a:rPr lang="fr-CA" sz="2000" dirty="0"/>
              <a:t>Le veilleur est complètement mélangé entre les mots de passe de ses outils et ceux des bibliothèques : nous avons restaurer des mots de </a:t>
            </a:r>
            <a:r>
              <a:rPr lang="fr-CA" sz="2000" dirty="0" smtClean="0"/>
              <a:t>passe !</a:t>
            </a:r>
          </a:p>
          <a:p>
            <a:pPr marL="457200" indent="-457200">
              <a:buFont typeface="+mj-lt"/>
              <a:buAutoNum type="arabicPeriod"/>
            </a:pPr>
            <a:endParaRPr lang="fr-CA" sz="2000" dirty="0"/>
          </a:p>
          <a:p>
            <a:pPr marL="457200" indent="-457200">
              <a:buFont typeface="+mj-lt"/>
              <a:buAutoNum type="arabicPeriod"/>
            </a:pPr>
            <a:r>
              <a:rPr lang="fr-CA" sz="2000" dirty="0"/>
              <a:t>Certains fils RSS n’était pas accepté dans Netvibes. Nous avons communiqué avec </a:t>
            </a:r>
            <a:r>
              <a:rPr lang="fr-CA" sz="2000" dirty="0" smtClean="0"/>
              <a:t>Netvibes!</a:t>
            </a:r>
          </a:p>
          <a:p>
            <a:pPr marL="457200" indent="-457200">
              <a:buFont typeface="+mj-lt"/>
              <a:buAutoNum type="arabicPeriod"/>
            </a:pPr>
            <a:endParaRPr lang="fr-CA" sz="2000" dirty="0"/>
          </a:p>
          <a:p>
            <a:pPr marL="457200" indent="-457200">
              <a:buFont typeface="+mj-lt"/>
              <a:buAutoNum type="arabicPeriod"/>
            </a:pPr>
            <a:r>
              <a:rPr lang="fr-CA" sz="2000" dirty="0" smtClean="0"/>
              <a:t>Un veilleur débutant n’arrivait pas à se créer un compte </a:t>
            </a:r>
            <a:r>
              <a:rPr lang="fr-CA" sz="2000" dirty="0" err="1" smtClean="0"/>
              <a:t>google</a:t>
            </a:r>
            <a:r>
              <a:rPr lang="fr-CA" sz="2000" dirty="0" smtClean="0"/>
              <a:t>. (…)</a:t>
            </a:r>
          </a:p>
          <a:p>
            <a:pPr marL="457200" indent="-457200">
              <a:buFont typeface="+mj-lt"/>
              <a:buAutoNum type="arabicPeriod"/>
            </a:pPr>
            <a:endParaRPr lang="fr-CA" sz="2000" dirty="0" smtClean="0"/>
          </a:p>
          <a:p>
            <a:pPr marL="457200" indent="-457200">
              <a:buFont typeface="+mj-lt"/>
              <a:buAutoNum type="arabicPeriod"/>
            </a:pPr>
            <a:r>
              <a:rPr lang="fr-CA" sz="2000" dirty="0" smtClean="0"/>
              <a:t>Un veilleur expert cherchait à contourner le droit d’auteur. (…)</a:t>
            </a:r>
            <a:endParaRPr lang="fr-CA" sz="2000" dirty="0"/>
          </a:p>
          <a:p>
            <a:endParaRPr lang="fr-CA" dirty="0" smtClean="0"/>
          </a:p>
          <a:p>
            <a:pPr marL="0" indent="0">
              <a:buNone/>
            </a:pPr>
            <a:r>
              <a:rPr lang="fr-CA" dirty="0" smtClean="0"/>
              <a:t>Attention! Toutes ces questions cachent des pièges, il faut établir nos limites professionnelles.</a:t>
            </a:r>
          </a:p>
          <a:p>
            <a:pPr marL="0" indent="0">
              <a:buNone/>
            </a:pPr>
            <a:endParaRPr lang="fr-CA" dirty="0" smtClean="0"/>
          </a:p>
          <a:p>
            <a:pPr marL="0" indent="0">
              <a:buNone/>
            </a:pPr>
            <a:r>
              <a:rPr lang="fr-CA" dirty="0"/>
              <a:t>Nous, ce que l’on veut </a:t>
            </a:r>
            <a:r>
              <a:rPr lang="fr-CA" dirty="0" smtClean="0"/>
              <a:t>faire spontanément, </a:t>
            </a:r>
            <a:r>
              <a:rPr lang="fr-CA" dirty="0"/>
              <a:t>c’est expliquer tranquillement ce que c’est le push et le </a:t>
            </a:r>
            <a:r>
              <a:rPr lang="fr-CA" dirty="0" smtClean="0"/>
              <a:t>pull (</a:t>
            </a:r>
            <a:r>
              <a:rPr lang="fr-CA" i="1" dirty="0" smtClean="0"/>
              <a:t>voir fiche à modifier no 4</a:t>
            </a:r>
            <a:r>
              <a:rPr lang="fr-CA" dirty="0" smtClean="0"/>
              <a:t>)…mais </a:t>
            </a:r>
            <a:r>
              <a:rPr lang="fr-CA" dirty="0"/>
              <a:t>les questions ne vont pas toujours dans ce </a:t>
            </a:r>
            <a:r>
              <a:rPr lang="fr-CA" dirty="0" smtClean="0"/>
              <a:t>sens.</a:t>
            </a:r>
            <a:endParaRPr lang="fr-CA" dirty="0"/>
          </a:p>
          <a:p>
            <a:pPr marL="0" indent="0">
              <a:buNone/>
            </a:pPr>
            <a:endParaRPr lang="fr-CA" dirty="0"/>
          </a:p>
          <a:p>
            <a:pPr marL="0" indent="0">
              <a:buNone/>
            </a:pPr>
            <a:endParaRPr lang="fr-CA" dirty="0"/>
          </a:p>
          <a:p>
            <a:pPr marL="0" indent="0">
              <a:buNone/>
            </a:pPr>
            <a:endParaRPr lang="fr-CA" dirty="0"/>
          </a:p>
          <a:p>
            <a:pPr marL="0" lvl="0" indent="0">
              <a:spcBef>
                <a:spcPts val="590"/>
              </a:spcBef>
              <a:buClr>
                <a:schemeClr val="dk1"/>
              </a:buClr>
              <a:buSzPct val="98333"/>
              <a:buNone/>
            </a:pPr>
            <a:endParaRPr lang="fr-CA" sz="1200" dirty="0">
              <a:sym typeface="Calibri"/>
            </a:endParaRPr>
          </a:p>
          <a:p>
            <a:pPr marL="0" indent="0">
              <a:buNone/>
            </a:pPr>
            <a:endParaRPr lang="fr-CA" dirty="0" smtClean="0"/>
          </a:p>
          <a:p>
            <a:pPr marL="0" indent="0">
              <a:buNone/>
            </a:pPr>
            <a:endParaRPr lang="fr-CA" dirty="0" smtClean="0"/>
          </a:p>
          <a:p>
            <a:pPr marL="0" indent="0">
              <a:buNone/>
            </a:pPr>
            <a:endParaRPr lang="fr-CA" sz="4400" dirty="0"/>
          </a:p>
          <a:p>
            <a:endParaRPr lang="fr-CA" dirty="0"/>
          </a:p>
        </p:txBody>
      </p:sp>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12</a:t>
            </a:fld>
            <a:endParaRPr lang="fr-BE"/>
          </a:p>
        </p:txBody>
      </p:sp>
    </p:spTree>
    <p:extLst>
      <p:ext uri="{BB962C8B-B14F-4D97-AF65-F5344CB8AC3E}">
        <p14:creationId xmlns:p14="http://schemas.microsoft.com/office/powerpoint/2010/main" val="320897721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normAutofit fontScale="90000"/>
          </a:bodyPr>
          <a:lstStyle/>
          <a:p>
            <a:r>
              <a:rPr lang="fr-CA" sz="4000" dirty="0"/>
              <a:t>1. Tout débute par les besoins des veilleurs</a:t>
            </a:r>
            <a:r>
              <a:rPr lang="fr-CA" dirty="0"/>
              <a:t/>
            </a:r>
            <a:br>
              <a:rPr lang="fr-CA" dirty="0"/>
            </a:br>
            <a:endParaRPr lang="fr-CA" dirty="0"/>
          </a:p>
        </p:txBody>
      </p:sp>
      <p:sp>
        <p:nvSpPr>
          <p:cNvPr id="3" name="Espace réservé du contenu 2"/>
          <p:cNvSpPr>
            <a:spLocks noGrp="1"/>
          </p:cNvSpPr>
          <p:nvPr>
            <p:ph idx="1"/>
            <p:custDataLst>
              <p:tags r:id="rId2"/>
            </p:custDataLst>
          </p:nvPr>
        </p:nvSpPr>
        <p:spPr/>
        <p:txBody>
          <a:bodyPr>
            <a:normAutofit fontScale="92500" lnSpcReduction="10000"/>
          </a:bodyPr>
          <a:lstStyle/>
          <a:p>
            <a:pPr marL="0" lvl="0" indent="0">
              <a:spcBef>
                <a:spcPts val="590"/>
              </a:spcBef>
              <a:buClr>
                <a:schemeClr val="dk1"/>
              </a:buClr>
              <a:buSzPct val="98333"/>
              <a:buNone/>
            </a:pPr>
            <a:r>
              <a:rPr lang="fr-CA" sz="2800" dirty="0" smtClean="0">
                <a:solidFill>
                  <a:schemeClr val="dk1"/>
                </a:solidFill>
                <a:ea typeface="Calibri"/>
                <a:cs typeface="Calibri"/>
                <a:sym typeface="Calibri"/>
              </a:rPr>
              <a:t>Une piste de solution m’a souvent aidé lorsque je recevais des questions difficiles :</a:t>
            </a:r>
          </a:p>
          <a:p>
            <a:pPr marL="0" lvl="0" indent="0">
              <a:spcBef>
                <a:spcPts val="590"/>
              </a:spcBef>
              <a:buClr>
                <a:schemeClr val="dk1"/>
              </a:buClr>
              <a:buSzPct val="98333"/>
              <a:buNone/>
            </a:pPr>
            <a:endParaRPr lang="fr-CA" sz="2800" dirty="0" smtClean="0">
              <a:solidFill>
                <a:schemeClr val="dk1"/>
              </a:solidFill>
              <a:ea typeface="Calibri"/>
              <a:cs typeface="Calibri"/>
              <a:sym typeface="Calibri"/>
            </a:endParaRPr>
          </a:p>
          <a:p>
            <a:pPr>
              <a:spcBef>
                <a:spcPts val="590"/>
              </a:spcBef>
              <a:buClr>
                <a:schemeClr val="dk1"/>
              </a:buClr>
              <a:buSzPct val="98333"/>
            </a:pPr>
            <a:r>
              <a:rPr lang="fr-CA" sz="2800" dirty="0" smtClean="0">
                <a:solidFill>
                  <a:schemeClr val="dk1"/>
                </a:solidFill>
                <a:ea typeface="Calibri"/>
                <a:cs typeface="Calibri"/>
                <a:sym typeface="Calibri"/>
              </a:rPr>
              <a:t>L’Objectif principal du veilleur/chercheur devrait être de gagner du temps, d’accroître l’efficacité de sa recherche et d’essayer d’en automatiser les processus.</a:t>
            </a:r>
          </a:p>
          <a:p>
            <a:pPr marL="0" indent="0">
              <a:spcBef>
                <a:spcPts val="590"/>
              </a:spcBef>
              <a:buClr>
                <a:schemeClr val="dk1"/>
              </a:buClr>
              <a:buSzPct val="98333"/>
              <a:buNone/>
            </a:pPr>
            <a:r>
              <a:rPr lang="fr-CA" sz="2800" dirty="0">
                <a:solidFill>
                  <a:schemeClr val="dk1"/>
                </a:solidFill>
                <a:ea typeface="Calibri"/>
                <a:cs typeface="Calibri"/>
                <a:sym typeface="Calibri"/>
              </a:rPr>
              <a:t> </a:t>
            </a:r>
            <a:r>
              <a:rPr lang="fr-CA" sz="2800" dirty="0" smtClean="0">
                <a:solidFill>
                  <a:schemeClr val="dk1"/>
                </a:solidFill>
                <a:ea typeface="Calibri"/>
                <a:cs typeface="Calibri"/>
                <a:sym typeface="Calibri"/>
              </a:rPr>
              <a:t>   </a:t>
            </a:r>
          </a:p>
          <a:p>
            <a:pPr marL="0" indent="0">
              <a:spcBef>
                <a:spcPts val="590"/>
              </a:spcBef>
              <a:buClr>
                <a:schemeClr val="dk1"/>
              </a:buClr>
              <a:buSzPct val="98333"/>
              <a:buNone/>
            </a:pPr>
            <a:r>
              <a:rPr lang="fr-CA" sz="2800" dirty="0" smtClean="0">
                <a:solidFill>
                  <a:schemeClr val="dk1"/>
                </a:solidFill>
                <a:ea typeface="Calibri"/>
                <a:cs typeface="Calibri"/>
                <a:sym typeface="Calibri"/>
              </a:rPr>
              <a:t>Pour ce faire, il peut :</a:t>
            </a:r>
          </a:p>
          <a:p>
            <a:pPr lvl="1">
              <a:spcBef>
                <a:spcPts val="520"/>
              </a:spcBef>
              <a:buClr>
                <a:schemeClr val="dk1"/>
              </a:buClr>
              <a:buSzPct val="100000"/>
              <a:buFont typeface="Arial"/>
              <a:buChar char="–"/>
            </a:pPr>
            <a:r>
              <a:rPr lang="fr-CA" sz="2000" dirty="0" smtClean="0">
                <a:solidFill>
                  <a:schemeClr val="dk1"/>
                </a:solidFill>
                <a:ea typeface="Calibri"/>
                <a:cs typeface="Calibri"/>
                <a:sym typeface="Calibri"/>
              </a:rPr>
              <a:t>Utiliser </a:t>
            </a:r>
            <a:r>
              <a:rPr lang="fr-CA" sz="2000" dirty="0">
                <a:solidFill>
                  <a:schemeClr val="dk1"/>
                </a:solidFill>
                <a:ea typeface="Calibri"/>
                <a:cs typeface="Calibri"/>
                <a:sym typeface="Calibri"/>
              </a:rPr>
              <a:t>quelques outils pour automatiser la réception de nouvelles, </a:t>
            </a:r>
            <a:r>
              <a:rPr lang="fr-CA" sz="2000" dirty="0" smtClean="0">
                <a:solidFill>
                  <a:schemeClr val="dk1"/>
                </a:solidFill>
                <a:ea typeface="Calibri"/>
                <a:cs typeface="Calibri"/>
                <a:sym typeface="Calibri"/>
              </a:rPr>
              <a:t>d’articles </a:t>
            </a:r>
            <a:r>
              <a:rPr lang="fr-CA" sz="2000" dirty="0">
                <a:solidFill>
                  <a:schemeClr val="dk1"/>
                </a:solidFill>
                <a:ea typeface="Calibri"/>
                <a:cs typeface="Calibri"/>
                <a:sym typeface="Calibri"/>
              </a:rPr>
              <a:t>etc. en lien avec </a:t>
            </a:r>
            <a:r>
              <a:rPr lang="fr-CA" sz="2000" dirty="0" smtClean="0">
                <a:solidFill>
                  <a:schemeClr val="dk1"/>
                </a:solidFill>
                <a:ea typeface="Calibri"/>
                <a:cs typeface="Calibri"/>
                <a:sym typeface="Calibri"/>
              </a:rPr>
              <a:t>son </a:t>
            </a:r>
            <a:r>
              <a:rPr lang="fr-CA" sz="2000" dirty="0">
                <a:solidFill>
                  <a:schemeClr val="dk1"/>
                </a:solidFill>
                <a:ea typeface="Calibri"/>
                <a:cs typeface="Calibri"/>
                <a:sym typeface="Calibri"/>
              </a:rPr>
              <a:t>objet de recherche </a:t>
            </a:r>
          </a:p>
          <a:p>
            <a:pPr lvl="1">
              <a:spcBef>
                <a:spcPts val="520"/>
              </a:spcBef>
              <a:buClr>
                <a:schemeClr val="dk1"/>
              </a:buClr>
              <a:buSzPct val="100000"/>
              <a:buFont typeface="Arial"/>
              <a:buChar char="–"/>
            </a:pPr>
            <a:r>
              <a:rPr lang="fr-CA" sz="2000" dirty="0">
                <a:solidFill>
                  <a:schemeClr val="dk1"/>
                </a:solidFill>
                <a:ea typeface="Calibri"/>
                <a:cs typeface="Calibri"/>
                <a:sym typeface="Calibri"/>
              </a:rPr>
              <a:t>Centraliser les trouvailles</a:t>
            </a:r>
          </a:p>
          <a:p>
            <a:endParaRPr lang="fr-CA" dirty="0"/>
          </a:p>
        </p:txBody>
      </p:sp>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13</a:t>
            </a:fld>
            <a:endParaRPr lang="fr-BE"/>
          </a:p>
        </p:txBody>
      </p:sp>
    </p:spTree>
    <p:extLst>
      <p:ext uri="{BB962C8B-B14F-4D97-AF65-F5344CB8AC3E}">
        <p14:creationId xmlns:p14="http://schemas.microsoft.com/office/powerpoint/2010/main" val="415899719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normAutofit fontScale="90000"/>
          </a:bodyPr>
          <a:lstStyle/>
          <a:p>
            <a:r>
              <a:rPr lang="fr-CA" sz="3200" dirty="0"/>
              <a:t> </a:t>
            </a:r>
            <a:r>
              <a:rPr lang="fr-CA" dirty="0"/>
              <a:t>2. *Survoler des concepts généraux</a:t>
            </a:r>
            <a:br>
              <a:rPr lang="fr-CA" dirty="0"/>
            </a:br>
            <a:endParaRPr lang="fr-CA" dirty="0"/>
          </a:p>
        </p:txBody>
      </p:sp>
      <p:sp>
        <p:nvSpPr>
          <p:cNvPr id="3" name="Espace réservé du contenu 2"/>
          <p:cNvSpPr>
            <a:spLocks noGrp="1"/>
          </p:cNvSpPr>
          <p:nvPr>
            <p:ph idx="1"/>
            <p:custDataLst>
              <p:tags r:id="rId2"/>
            </p:custDataLst>
          </p:nvPr>
        </p:nvSpPr>
        <p:spPr/>
        <p:txBody>
          <a:bodyPr>
            <a:normAutofit fontScale="92500" lnSpcReduction="10000"/>
          </a:bodyPr>
          <a:lstStyle/>
          <a:p>
            <a:pPr marL="514350" indent="-514350">
              <a:buAutoNum type="alphaLcParenR"/>
            </a:pPr>
            <a:r>
              <a:rPr lang="fr-CA" dirty="0" smtClean="0"/>
              <a:t>Définition</a:t>
            </a:r>
            <a:r>
              <a:rPr lang="fr-CA" dirty="0"/>
              <a:t>, principes de base et quelques exemples (veille vs recherche ou état des lieux</a:t>
            </a:r>
            <a:r>
              <a:rPr lang="fr-CA" dirty="0" smtClean="0"/>
              <a:t>). Fiche et exercice no 1.  </a:t>
            </a:r>
          </a:p>
          <a:p>
            <a:pPr marL="0" indent="0">
              <a:buNone/>
            </a:pPr>
            <a:r>
              <a:rPr lang="fr-CA" dirty="0" smtClean="0"/>
              <a:t>b</a:t>
            </a:r>
            <a:r>
              <a:rPr lang="fr-CA" dirty="0"/>
              <a:t>)*En connaître les avantages </a:t>
            </a:r>
            <a:r>
              <a:rPr lang="fr-CA" dirty="0" smtClean="0"/>
              <a:t>concrets </a:t>
            </a:r>
          </a:p>
          <a:p>
            <a:pPr marL="0" indent="0">
              <a:buNone/>
            </a:pPr>
            <a:endParaRPr lang="fr-CA" dirty="0" smtClean="0"/>
          </a:p>
          <a:p>
            <a:pPr marL="0" indent="0">
              <a:buNone/>
            </a:pPr>
            <a:r>
              <a:rPr lang="fr-CA" dirty="0" smtClean="0"/>
              <a:t>c</a:t>
            </a:r>
            <a:r>
              <a:rPr lang="fr-CA" dirty="0"/>
              <a:t>) En connaître les </a:t>
            </a:r>
            <a:r>
              <a:rPr lang="fr-CA" dirty="0" smtClean="0"/>
              <a:t>défis (budget et enlignement stratégique)</a:t>
            </a:r>
          </a:p>
          <a:p>
            <a:pPr marL="0" indent="0">
              <a:buNone/>
            </a:pPr>
            <a:endParaRPr lang="fr-CA" dirty="0"/>
          </a:p>
          <a:p>
            <a:pPr marL="0" indent="0">
              <a:buNone/>
            </a:pPr>
            <a:r>
              <a:rPr lang="fr-CA" dirty="0"/>
              <a:t>d) Ressources déjà </a:t>
            </a:r>
            <a:r>
              <a:rPr lang="fr-CA" dirty="0" smtClean="0"/>
              <a:t>disponibles </a:t>
            </a:r>
            <a:r>
              <a:rPr lang="fr-CA" dirty="0"/>
              <a:t>(</a:t>
            </a:r>
            <a:r>
              <a:rPr lang="fr-CA" dirty="0" err="1"/>
              <a:t>Infosphère</a:t>
            </a:r>
            <a:r>
              <a:rPr lang="fr-CA" dirty="0"/>
              <a:t>, etc.)</a:t>
            </a:r>
          </a:p>
          <a:p>
            <a:endParaRPr lang="fr-CA" dirty="0"/>
          </a:p>
        </p:txBody>
      </p:sp>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14</a:t>
            </a:fld>
            <a:endParaRPr lang="fr-BE"/>
          </a:p>
        </p:txBody>
      </p:sp>
    </p:spTree>
    <p:extLst>
      <p:ext uri="{BB962C8B-B14F-4D97-AF65-F5344CB8AC3E}">
        <p14:creationId xmlns:p14="http://schemas.microsoft.com/office/powerpoint/2010/main" val="237367142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lstStyle/>
          <a:p>
            <a:r>
              <a:rPr lang="fr-CA" dirty="0"/>
              <a:t>2. *Survoler des concepts généraux</a:t>
            </a:r>
          </a:p>
        </p:txBody>
      </p:sp>
      <p:sp>
        <p:nvSpPr>
          <p:cNvPr id="3" name="Espace réservé du contenu 2"/>
          <p:cNvSpPr>
            <a:spLocks noGrp="1"/>
          </p:cNvSpPr>
          <p:nvPr>
            <p:ph idx="1"/>
            <p:custDataLst>
              <p:tags r:id="rId2"/>
            </p:custDataLst>
          </p:nvPr>
        </p:nvSpPr>
        <p:spPr/>
        <p:txBody>
          <a:bodyPr>
            <a:normAutofit lnSpcReduction="10000"/>
          </a:bodyPr>
          <a:lstStyle/>
          <a:p>
            <a:pPr marL="514350" indent="-514350">
              <a:buAutoNum type="alphaLcParenR"/>
            </a:pPr>
            <a:r>
              <a:rPr lang="fr-CA" dirty="0" smtClean="0"/>
              <a:t>Ma définition : </a:t>
            </a:r>
          </a:p>
          <a:p>
            <a:pPr lvl="0">
              <a:spcBef>
                <a:spcPts val="0"/>
              </a:spcBef>
              <a:buClr>
                <a:schemeClr val="dk1"/>
              </a:buClr>
              <a:buSzPct val="100000"/>
              <a:buFont typeface="Arial"/>
              <a:buChar char="•"/>
            </a:pPr>
            <a:r>
              <a:rPr lang="fr-CA" dirty="0">
                <a:solidFill>
                  <a:schemeClr val="dk1"/>
                </a:solidFill>
                <a:ea typeface="Calibri"/>
                <a:cs typeface="Calibri"/>
                <a:sym typeface="Calibri"/>
              </a:rPr>
              <a:t>La veille est une vigie sur un sujet</a:t>
            </a:r>
          </a:p>
          <a:p>
            <a:pPr lvl="0">
              <a:spcBef>
                <a:spcPts val="0"/>
              </a:spcBef>
              <a:buClr>
                <a:schemeClr val="dk1"/>
              </a:buClr>
              <a:buSzPct val="100000"/>
              <a:buFont typeface="Arial"/>
              <a:buChar char="•"/>
            </a:pPr>
            <a:endParaRPr lang="fr-CA" dirty="0">
              <a:solidFill>
                <a:schemeClr val="dk1"/>
              </a:solidFill>
              <a:ea typeface="Calibri"/>
              <a:cs typeface="Calibri"/>
              <a:sym typeface="Calibri"/>
            </a:endParaRPr>
          </a:p>
          <a:p>
            <a:pPr lvl="0">
              <a:spcBef>
                <a:spcPts val="640"/>
              </a:spcBef>
              <a:buClr>
                <a:schemeClr val="dk1"/>
              </a:buClr>
              <a:buSzPct val="100000"/>
              <a:buFont typeface="Arial"/>
              <a:buChar char="•"/>
            </a:pPr>
            <a:r>
              <a:rPr lang="fr-CA" dirty="0">
                <a:solidFill>
                  <a:schemeClr val="dk1"/>
                </a:solidFill>
                <a:ea typeface="Calibri"/>
                <a:cs typeface="Calibri"/>
                <a:sym typeface="Calibri"/>
              </a:rPr>
              <a:t>Elle doit être </a:t>
            </a:r>
            <a:r>
              <a:rPr lang="fr-CA" dirty="0" smtClean="0">
                <a:solidFill>
                  <a:schemeClr val="dk1"/>
                </a:solidFill>
                <a:ea typeface="Calibri"/>
                <a:cs typeface="Calibri"/>
                <a:sym typeface="Calibri"/>
              </a:rPr>
              <a:t>évolutive et polyphonique ;-) (itérative?)</a:t>
            </a:r>
            <a:endParaRPr lang="fr-CA" dirty="0">
              <a:solidFill>
                <a:schemeClr val="dk1"/>
              </a:solidFill>
              <a:ea typeface="Calibri"/>
              <a:cs typeface="Calibri"/>
              <a:sym typeface="Calibri"/>
            </a:endParaRPr>
          </a:p>
          <a:p>
            <a:pPr marL="0" lvl="0" indent="0">
              <a:spcBef>
                <a:spcPts val="640"/>
              </a:spcBef>
              <a:buClr>
                <a:schemeClr val="dk1"/>
              </a:buClr>
              <a:buSzPct val="100000"/>
              <a:buNone/>
            </a:pPr>
            <a:endParaRPr lang="fr-CA" dirty="0">
              <a:solidFill>
                <a:schemeClr val="dk1"/>
              </a:solidFill>
              <a:ea typeface="Calibri"/>
              <a:cs typeface="Calibri"/>
              <a:sym typeface="Calibri"/>
            </a:endParaRPr>
          </a:p>
          <a:p>
            <a:pPr lvl="0">
              <a:spcBef>
                <a:spcPts val="640"/>
              </a:spcBef>
              <a:buClr>
                <a:schemeClr val="dk1"/>
              </a:buClr>
              <a:buSzPct val="100000"/>
              <a:buFont typeface="Arial"/>
              <a:buChar char="•"/>
            </a:pPr>
            <a:r>
              <a:rPr lang="fr-CA" dirty="0">
                <a:solidFill>
                  <a:schemeClr val="dk1"/>
                </a:solidFill>
                <a:ea typeface="Calibri"/>
                <a:cs typeface="Calibri"/>
                <a:sym typeface="Calibri"/>
              </a:rPr>
              <a:t>Elle doit répondre à </a:t>
            </a:r>
            <a:r>
              <a:rPr lang="fr-CA" u="sng" dirty="0">
                <a:solidFill>
                  <a:schemeClr val="dk1"/>
                </a:solidFill>
                <a:ea typeface="Calibri"/>
                <a:cs typeface="Calibri"/>
                <a:sym typeface="Calibri"/>
              </a:rPr>
              <a:t>une</a:t>
            </a:r>
            <a:r>
              <a:rPr lang="fr-CA" dirty="0">
                <a:solidFill>
                  <a:schemeClr val="dk1"/>
                </a:solidFill>
                <a:ea typeface="Calibri"/>
                <a:cs typeface="Calibri"/>
                <a:sym typeface="Calibri"/>
              </a:rPr>
              <a:t> question, à </a:t>
            </a:r>
            <a:r>
              <a:rPr lang="fr-CA" u="sng" dirty="0">
                <a:solidFill>
                  <a:schemeClr val="dk1"/>
                </a:solidFill>
                <a:ea typeface="Calibri"/>
                <a:cs typeface="Calibri"/>
                <a:sym typeface="Calibri"/>
              </a:rPr>
              <a:t>un</a:t>
            </a:r>
            <a:r>
              <a:rPr lang="fr-CA" dirty="0">
                <a:solidFill>
                  <a:schemeClr val="dk1"/>
                </a:solidFill>
                <a:ea typeface="Calibri"/>
                <a:cs typeface="Calibri"/>
                <a:sym typeface="Calibri"/>
              </a:rPr>
              <a:t> besoin</a:t>
            </a:r>
          </a:p>
          <a:p>
            <a:pPr marL="0" indent="0">
              <a:buNone/>
            </a:pPr>
            <a:r>
              <a:rPr lang="fr-CA" sz="1800" i="1" dirty="0" smtClean="0"/>
              <a:t>Voir Annexes 8 pour d’autres définition de la veille « Veille </a:t>
            </a:r>
            <a:r>
              <a:rPr lang="fr-CA" sz="1800" i="1" dirty="0"/>
              <a:t>stratégique et veille informationnelle dans un contexte d’organisation </a:t>
            </a:r>
            <a:r>
              <a:rPr lang="fr-CA" sz="1800" i="1" dirty="0" smtClean="0"/>
              <a:t>durable » / </a:t>
            </a:r>
            <a:r>
              <a:rPr lang="fr-CA" sz="1000" b="1" dirty="0"/>
              <a:t>Elsa Drevon, Dominique Maurel et Christine </a:t>
            </a:r>
            <a:r>
              <a:rPr lang="fr-CA" sz="1000" b="1" dirty="0" smtClean="0"/>
              <a:t>Dufour 2015 (</a:t>
            </a:r>
            <a:r>
              <a:rPr lang="fr-CA" sz="1000" b="1" dirty="0" err="1" smtClean="0"/>
              <a:t>RevueCOSSI</a:t>
            </a:r>
            <a:r>
              <a:rPr lang="fr-CA" sz="1000" b="1" dirty="0" smtClean="0"/>
              <a:t>)</a:t>
            </a:r>
            <a:endParaRPr lang="fr-CA" sz="1000" b="1" dirty="0"/>
          </a:p>
          <a:p>
            <a:pPr marL="0" indent="0">
              <a:buNone/>
            </a:pPr>
            <a:r>
              <a:rPr lang="fr-CA" sz="1000" dirty="0">
                <a:hlinkClick r:id="rId6"/>
              </a:rPr>
              <a:t>https://</a:t>
            </a:r>
            <a:r>
              <a:rPr lang="fr-CA" sz="1000" dirty="0" smtClean="0">
                <a:hlinkClick r:id="rId6"/>
              </a:rPr>
              <a:t>revue-cossi.info/menu-actes/cossi-2015-communication-information-et-savoir-quel-management-pour-une-organisation-durable/515-actes-2015-drevon-maurel-dufour</a:t>
            </a:r>
            <a:r>
              <a:rPr lang="fr-CA" sz="1000" dirty="0" smtClean="0"/>
              <a:t> </a:t>
            </a:r>
            <a:endParaRPr lang="fr-CA" sz="1000" dirty="0"/>
          </a:p>
        </p:txBody>
      </p:sp>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15</a:t>
            </a:fld>
            <a:endParaRPr lang="fr-BE"/>
          </a:p>
        </p:txBody>
      </p:sp>
    </p:spTree>
    <p:extLst>
      <p:ext uri="{BB962C8B-B14F-4D97-AF65-F5344CB8AC3E}">
        <p14:creationId xmlns:p14="http://schemas.microsoft.com/office/powerpoint/2010/main" val="418457314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lstStyle/>
          <a:p>
            <a:r>
              <a:rPr lang="fr-CA" dirty="0"/>
              <a:t>2. *Survoler des concepts généraux</a:t>
            </a:r>
          </a:p>
        </p:txBody>
      </p:sp>
      <p:sp>
        <p:nvSpPr>
          <p:cNvPr id="3" name="ZoneTexte 2"/>
          <p:cNvSpPr txBox="1"/>
          <p:nvPr>
            <p:custDataLst>
              <p:tags r:id="rId2"/>
            </p:custDataLst>
          </p:nvPr>
        </p:nvSpPr>
        <p:spPr>
          <a:xfrm>
            <a:off x="726108" y="1556792"/>
            <a:ext cx="7560840" cy="5262979"/>
          </a:xfrm>
          <a:prstGeom prst="rect">
            <a:avLst/>
          </a:prstGeom>
          <a:noFill/>
        </p:spPr>
        <p:txBody>
          <a:bodyPr wrap="square" rtlCol="0">
            <a:spAutoFit/>
          </a:bodyPr>
          <a:lstStyle/>
          <a:p>
            <a:pPr marL="571500" indent="-571500">
              <a:buFont typeface="Arial" panose="020B0604020202020204" pitchFamily="34" charset="0"/>
              <a:buChar char="•"/>
            </a:pPr>
            <a:r>
              <a:rPr lang="fr-CA" sz="4400" dirty="0" smtClean="0"/>
              <a:t>La </a:t>
            </a:r>
            <a:r>
              <a:rPr lang="fr-CA" sz="4400" dirty="0"/>
              <a:t>veille est une vigie sur </a:t>
            </a:r>
            <a:r>
              <a:rPr lang="fr-CA" sz="4400" u="sng" dirty="0"/>
              <a:t>un</a:t>
            </a:r>
            <a:r>
              <a:rPr lang="fr-CA" sz="4400" dirty="0"/>
              <a:t> </a:t>
            </a:r>
            <a:r>
              <a:rPr lang="fr-CA" sz="4400" dirty="0" smtClean="0"/>
              <a:t>sujet…mais </a:t>
            </a:r>
            <a:r>
              <a:rPr lang="fr-CA" sz="4400" dirty="0"/>
              <a:t>le sujet n’est pas « simple » pour autant</a:t>
            </a:r>
            <a:r>
              <a:rPr lang="fr-CA" sz="4400" dirty="0" smtClean="0"/>
              <a:t>!</a:t>
            </a:r>
          </a:p>
          <a:p>
            <a:pPr marL="571500" indent="-571500">
              <a:buFont typeface="Arial" panose="020B0604020202020204" pitchFamily="34" charset="0"/>
              <a:buChar char="•"/>
            </a:pPr>
            <a:endParaRPr lang="fr-CA" sz="4400" dirty="0"/>
          </a:p>
          <a:p>
            <a:r>
              <a:rPr lang="fr-CA" sz="3600" dirty="0" smtClean="0"/>
              <a:t>Comment l’expliquer à notre veilleur? Parfois, il faut aider notre veilleur à cerner sa question….</a:t>
            </a:r>
          </a:p>
          <a:p>
            <a:pPr algn="ctr"/>
            <a:r>
              <a:rPr lang="fr-CA" sz="2000" dirty="0" smtClean="0"/>
              <a:t>(Laurent</a:t>
            </a:r>
            <a:r>
              <a:rPr lang="fr-CA" sz="2000" dirty="0"/>
              <a:t>. H. Maîtriser et pratiquer--: veille stratégique et intelligence </a:t>
            </a:r>
            <a:r>
              <a:rPr lang="fr-CA" sz="2000" dirty="0" smtClean="0"/>
              <a:t>économique)</a:t>
            </a:r>
            <a:endParaRPr lang="fr-CA" sz="2000" dirty="0"/>
          </a:p>
        </p:txBody>
      </p:sp>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16</a:t>
            </a:fld>
            <a:endParaRPr lang="fr-BE"/>
          </a:p>
        </p:txBody>
      </p:sp>
    </p:spTree>
    <p:extLst>
      <p:ext uri="{BB962C8B-B14F-4D97-AF65-F5344CB8AC3E}">
        <p14:creationId xmlns:p14="http://schemas.microsoft.com/office/powerpoint/2010/main" val="220081401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lstStyle/>
          <a:p>
            <a:r>
              <a:rPr lang="fr-CA" dirty="0"/>
              <a:t>2. *Survoler des concepts généraux</a:t>
            </a:r>
          </a:p>
        </p:txBody>
      </p:sp>
      <p:sp>
        <p:nvSpPr>
          <p:cNvPr id="4" name="Espace réservé du pied de page 3"/>
          <p:cNvSpPr>
            <a:spLocks noGrp="1"/>
          </p:cNvSpPr>
          <p:nvPr>
            <p:ph type="ftr" sz="quarter" idx="11"/>
            <p:custDataLst>
              <p:tags r:id="rId2"/>
            </p:custDataLst>
          </p:nvPr>
        </p:nvSpPr>
        <p:spPr/>
        <p:txBody>
          <a:bodyPr/>
          <a:lstStyle/>
          <a:p>
            <a:r>
              <a:rPr lang="fr-CA" smtClean="0"/>
              <a:t>ccJustineLamoureux2019</a:t>
            </a:r>
            <a:endParaRPr lang="fr-CA" dirty="0"/>
          </a:p>
        </p:txBody>
      </p:sp>
      <p:sp>
        <p:nvSpPr>
          <p:cNvPr id="9" name="ZoneTexte 8"/>
          <p:cNvSpPr txBox="1"/>
          <p:nvPr>
            <p:custDataLst>
              <p:tags r:id="rId3"/>
            </p:custDataLst>
          </p:nvPr>
        </p:nvSpPr>
        <p:spPr>
          <a:xfrm>
            <a:off x="683568" y="1484784"/>
            <a:ext cx="1800200" cy="646331"/>
          </a:xfrm>
          <a:prstGeom prst="rect">
            <a:avLst/>
          </a:prstGeom>
          <a:noFill/>
        </p:spPr>
        <p:txBody>
          <a:bodyPr wrap="square" rtlCol="0">
            <a:spAutoFit/>
          </a:bodyPr>
          <a:lstStyle/>
          <a:p>
            <a:r>
              <a:rPr lang="fr-CA" dirty="0" smtClean="0"/>
              <a:t>Mes premières réflexions….</a:t>
            </a:r>
            <a:endParaRPr lang="fr-CA" dirty="0"/>
          </a:p>
        </p:txBody>
      </p:sp>
      <p:pic>
        <p:nvPicPr>
          <p:cNvPr id="11" name="Picture 2"/>
          <p:cNvPicPr>
            <a:picLocks noChangeAspect="1" noChangeArrowheads="1"/>
          </p:cNvPicPr>
          <p:nvPr>
            <p:custDataLst>
              <p:tags r:id="rId4"/>
            </p:custDataLst>
          </p:nvPr>
        </p:nvPicPr>
        <p:blipFill>
          <a:blip r:embed="rId8">
            <a:extLst>
              <a:ext uri="{BEBA8EAE-BF5A-486C-A8C5-ECC9F3942E4B}">
                <a14:imgProps xmlns:a14="http://schemas.microsoft.com/office/drawing/2010/main">
                  <a14:imgLayer r:embed="rId9">
                    <a14:imgEffect>
                      <a14:sharpenSoften amount="8000"/>
                    </a14:imgEffect>
                  </a14:imgLayer>
                </a14:imgProps>
              </a:ext>
              <a:ext uri="{28A0092B-C50C-407E-A947-70E740481C1C}">
                <a14:useLocalDpi xmlns:a14="http://schemas.microsoft.com/office/drawing/2010/main" val="0"/>
              </a:ext>
            </a:extLst>
          </a:blip>
          <a:srcRect/>
          <a:stretch>
            <a:fillRect/>
          </a:stretch>
        </p:blipFill>
        <p:spPr bwMode="auto">
          <a:xfrm>
            <a:off x="1475655" y="2143319"/>
            <a:ext cx="6795475" cy="3979332"/>
          </a:xfrm>
          <a:prstGeom prst="rect">
            <a:avLst/>
          </a:prstGeom>
          <a:noFill/>
          <a:ln>
            <a:noFill/>
          </a:ln>
          <a:effectLst>
            <a:glow rad="127000">
              <a:schemeClr val="accent1">
                <a:alpha val="0"/>
              </a:schemeClr>
            </a:glo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Espace réservé du numéro de diapositive 2"/>
          <p:cNvSpPr>
            <a:spLocks noGrp="1"/>
          </p:cNvSpPr>
          <p:nvPr>
            <p:ph type="sldNum" sz="quarter" idx="12"/>
            <p:custDataLst>
              <p:tags r:id="rId5"/>
            </p:custDataLst>
          </p:nvPr>
        </p:nvSpPr>
        <p:spPr/>
        <p:txBody>
          <a:bodyPr/>
          <a:lstStyle/>
          <a:p>
            <a:fld id="{CF4668DC-857F-487D-BFFA-8C0CA5037977}" type="slidenum">
              <a:rPr lang="fr-BE" smtClean="0"/>
              <a:t>17</a:t>
            </a:fld>
            <a:endParaRPr lang="fr-BE"/>
          </a:p>
        </p:txBody>
      </p:sp>
    </p:spTree>
    <p:extLst>
      <p:ext uri="{BB962C8B-B14F-4D97-AF65-F5344CB8AC3E}">
        <p14:creationId xmlns:p14="http://schemas.microsoft.com/office/powerpoint/2010/main" val="118119171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custDataLst>
              <p:tags r:id="rId1"/>
            </p:custDataLst>
          </p:nvPr>
        </p:nvSpPr>
        <p:spPr>
          <a:solidFill>
            <a:schemeClr val="bg1"/>
          </a:solidFill>
        </p:spPr>
        <p:txBody>
          <a:bodyPr/>
          <a:lstStyle/>
          <a:p>
            <a:pPr marL="0" indent="0">
              <a:buNone/>
            </a:pPr>
            <a:endParaRPr lang="fr-CA" dirty="0" smtClean="0"/>
          </a:p>
          <a:p>
            <a:pPr marL="0" indent="0">
              <a:buNone/>
            </a:pPr>
            <a:endParaRPr lang="fr-CA" dirty="0"/>
          </a:p>
          <a:p>
            <a:pPr marL="0" indent="0" algn="ctr">
              <a:buNone/>
            </a:pPr>
            <a:r>
              <a:rPr lang="fr-CA" sz="5400" dirty="0" smtClean="0"/>
              <a:t>Fiche </a:t>
            </a:r>
            <a:r>
              <a:rPr lang="fr-CA" sz="5400" dirty="0"/>
              <a:t>et exercice no 1</a:t>
            </a:r>
          </a:p>
        </p:txBody>
      </p:sp>
      <p:sp>
        <p:nvSpPr>
          <p:cNvPr id="4" name="Espace réservé du pied de page 3"/>
          <p:cNvSpPr>
            <a:spLocks noGrp="1"/>
          </p:cNvSpPr>
          <p:nvPr>
            <p:ph type="ftr" sz="quarter" idx="11"/>
            <p:custDataLst>
              <p:tags r:id="rId2"/>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3"/>
            </p:custDataLst>
          </p:nvPr>
        </p:nvSpPr>
        <p:spPr/>
        <p:txBody>
          <a:bodyPr/>
          <a:lstStyle/>
          <a:p>
            <a:fld id="{CF4668DC-857F-487D-BFFA-8C0CA5037977}" type="slidenum">
              <a:rPr lang="fr-BE" smtClean="0"/>
              <a:t>18</a:t>
            </a:fld>
            <a:endParaRPr lang="fr-BE"/>
          </a:p>
        </p:txBody>
      </p:sp>
      <p:sp>
        <p:nvSpPr>
          <p:cNvPr id="6" name="Titre 5"/>
          <p:cNvSpPr>
            <a:spLocks noGrp="1"/>
          </p:cNvSpPr>
          <p:nvPr>
            <p:ph type="title"/>
          </p:nvPr>
        </p:nvSpPr>
        <p:spPr/>
        <p:txBody>
          <a:bodyPr/>
          <a:lstStyle/>
          <a:p>
            <a:endParaRPr lang="fr-CA" dirty="0"/>
          </a:p>
        </p:txBody>
      </p:sp>
    </p:spTree>
    <p:extLst>
      <p:ext uri="{BB962C8B-B14F-4D97-AF65-F5344CB8AC3E}">
        <p14:creationId xmlns:p14="http://schemas.microsoft.com/office/powerpoint/2010/main" val="117498121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a:spLocks noGrp="1"/>
          </p:cNvSpPr>
          <p:nvPr>
            <p:ph type="title"/>
            <p:custDataLst>
              <p:tags r:id="rId1"/>
            </p:custDataLst>
          </p:nvPr>
        </p:nvSpPr>
        <p:spPr/>
        <p:txBody>
          <a:bodyPr/>
          <a:lstStyle/>
          <a:p>
            <a:r>
              <a:rPr lang="fr-CA" dirty="0"/>
              <a:t>Fiche et exercice no 1</a:t>
            </a:r>
          </a:p>
        </p:txBody>
      </p:sp>
      <p:pic>
        <p:nvPicPr>
          <p:cNvPr id="2051" name="Picture 3"/>
          <p:cNvPicPr>
            <a:picLocks noChangeAspect="1" noChangeArrowheads="1"/>
          </p:cNvPicPr>
          <p:nvPr>
            <p:custDataLst>
              <p:tags r:id="rId2"/>
            </p:custDataLst>
          </p:nvPr>
        </p:nvPicPr>
        <p:blipFill>
          <a:blip r:embed="rId9">
            <a:extLst>
              <a:ext uri="{28A0092B-C50C-407E-A947-70E740481C1C}">
                <a14:useLocalDpi xmlns:a14="http://schemas.microsoft.com/office/drawing/2010/main" val="0"/>
              </a:ext>
            </a:extLst>
          </a:blip>
          <a:srcRect/>
          <a:stretch>
            <a:fillRect/>
          </a:stretch>
        </p:blipFill>
        <p:spPr bwMode="auto">
          <a:xfrm>
            <a:off x="827585" y="1417638"/>
            <a:ext cx="7200799" cy="49387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ZoneTexte 5"/>
          <p:cNvSpPr txBox="1"/>
          <p:nvPr>
            <p:custDataLst>
              <p:tags r:id="rId3"/>
            </p:custDataLst>
          </p:nvPr>
        </p:nvSpPr>
        <p:spPr>
          <a:xfrm rot="20569293">
            <a:off x="384259" y="883461"/>
            <a:ext cx="1767279" cy="707886"/>
          </a:xfrm>
          <a:prstGeom prst="rect">
            <a:avLst/>
          </a:prstGeom>
          <a:noFill/>
        </p:spPr>
        <p:txBody>
          <a:bodyPr wrap="none" rtlCol="0">
            <a:spAutoFit/>
          </a:bodyPr>
          <a:lstStyle/>
          <a:p>
            <a:r>
              <a:rPr lang="fr-CA" sz="4000" b="1" dirty="0" smtClean="0">
                <a:solidFill>
                  <a:schemeClr val="accent2"/>
                </a:solidFill>
              </a:rPr>
              <a:t>#</a:t>
            </a:r>
            <a:r>
              <a:rPr lang="fr-CA" sz="4000" b="1" dirty="0" err="1" smtClean="0">
                <a:solidFill>
                  <a:schemeClr val="accent2"/>
                </a:solidFill>
              </a:rPr>
              <a:t>rovers</a:t>
            </a:r>
            <a:endParaRPr lang="fr-CA" sz="4000" b="1" dirty="0">
              <a:solidFill>
                <a:schemeClr val="accent2"/>
              </a:solidFill>
            </a:endParaRPr>
          </a:p>
        </p:txBody>
      </p:sp>
      <p:sp>
        <p:nvSpPr>
          <p:cNvPr id="7" name="ZoneTexte 6"/>
          <p:cNvSpPr txBox="1"/>
          <p:nvPr>
            <p:custDataLst>
              <p:tags r:id="rId4"/>
            </p:custDataLst>
          </p:nvPr>
        </p:nvSpPr>
        <p:spPr>
          <a:xfrm>
            <a:off x="827584" y="6453336"/>
            <a:ext cx="6696744" cy="369332"/>
          </a:xfrm>
          <a:prstGeom prst="rect">
            <a:avLst/>
          </a:prstGeom>
          <a:noFill/>
        </p:spPr>
        <p:txBody>
          <a:bodyPr wrap="square" rtlCol="0">
            <a:spAutoFit/>
          </a:bodyPr>
          <a:lstStyle/>
          <a:p>
            <a:r>
              <a:rPr lang="fr-CA" dirty="0"/>
              <a:t>Voir  FICHE_A_MODIFIER_1_aider_le_veilleur_cerner_sa_question</a:t>
            </a:r>
          </a:p>
        </p:txBody>
      </p:sp>
      <p:sp>
        <p:nvSpPr>
          <p:cNvPr id="2" name="Espace réservé du pied de page 1"/>
          <p:cNvSpPr>
            <a:spLocks noGrp="1"/>
          </p:cNvSpPr>
          <p:nvPr>
            <p:ph type="ftr" sz="quarter" idx="11"/>
            <p:custDataLst>
              <p:tags r:id="rId5"/>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6"/>
            </p:custDataLst>
          </p:nvPr>
        </p:nvSpPr>
        <p:spPr/>
        <p:txBody>
          <a:bodyPr/>
          <a:lstStyle/>
          <a:p>
            <a:fld id="{CF4668DC-857F-487D-BFFA-8C0CA5037977}" type="slidenum">
              <a:rPr lang="fr-BE" smtClean="0"/>
              <a:t>19</a:t>
            </a:fld>
            <a:endParaRPr lang="fr-BE"/>
          </a:p>
        </p:txBody>
      </p:sp>
    </p:spTree>
    <p:extLst>
      <p:ext uri="{BB962C8B-B14F-4D97-AF65-F5344CB8AC3E}">
        <p14:creationId xmlns:p14="http://schemas.microsoft.com/office/powerpoint/2010/main" val="400291115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lstStyle/>
          <a:p>
            <a:r>
              <a:rPr lang="fr-CA" dirty="0" smtClean="0"/>
              <a:t>Introduction</a:t>
            </a:r>
            <a:endParaRPr lang="fr-CA" dirty="0"/>
          </a:p>
        </p:txBody>
      </p:sp>
      <p:sp>
        <p:nvSpPr>
          <p:cNvPr id="3" name="Espace réservé du contenu 2"/>
          <p:cNvSpPr>
            <a:spLocks noGrp="1"/>
          </p:cNvSpPr>
          <p:nvPr>
            <p:ph idx="1"/>
            <p:custDataLst>
              <p:tags r:id="rId2"/>
            </p:custDataLst>
          </p:nvPr>
        </p:nvSpPr>
        <p:spPr>
          <a:xfrm>
            <a:off x="323528" y="1628800"/>
            <a:ext cx="8229600" cy="4525963"/>
          </a:xfrm>
        </p:spPr>
        <p:txBody>
          <a:bodyPr>
            <a:normAutofit fontScale="62500" lnSpcReduction="20000"/>
          </a:bodyPr>
          <a:lstStyle/>
          <a:p>
            <a:pPr marL="0" indent="0">
              <a:buNone/>
            </a:pPr>
            <a:r>
              <a:rPr lang="fr-CA" b="1" dirty="0"/>
              <a:t>Présentation : </a:t>
            </a:r>
          </a:p>
          <a:p>
            <a:pPr marL="0" indent="0">
              <a:buNone/>
            </a:pPr>
            <a:r>
              <a:rPr lang="fr-CA" dirty="0"/>
              <a:t>Groupe de travail sur le développement des personnels (GT-DP) </a:t>
            </a:r>
            <a:endParaRPr lang="fr-CA" dirty="0" smtClean="0"/>
          </a:p>
          <a:p>
            <a:r>
              <a:rPr lang="fr-CA" dirty="0" smtClean="0"/>
              <a:t>BCI </a:t>
            </a:r>
            <a:r>
              <a:rPr lang="fr-CA" dirty="0"/>
              <a:t>(Susie </a:t>
            </a:r>
            <a:r>
              <a:rPr lang="fr-CA" dirty="0" err="1"/>
              <a:t>Breier</a:t>
            </a:r>
            <a:r>
              <a:rPr lang="fr-CA" dirty="0"/>
              <a:t>) </a:t>
            </a:r>
            <a:endParaRPr lang="fr-CA" dirty="0" smtClean="0"/>
          </a:p>
          <a:p>
            <a:pPr marL="0" indent="0">
              <a:buNone/>
            </a:pPr>
            <a:r>
              <a:rPr lang="fr-CA" dirty="0" smtClean="0"/>
              <a:t>Comité </a:t>
            </a:r>
            <a:r>
              <a:rPr lang="fr-CA" dirty="0"/>
              <a:t>organisateur </a:t>
            </a:r>
            <a:r>
              <a:rPr lang="fr-CA" dirty="0" smtClean="0"/>
              <a:t>de </a:t>
            </a:r>
            <a:r>
              <a:rPr lang="fr-CA" dirty="0"/>
              <a:t>l’activité Stratégie de veille  : </a:t>
            </a:r>
            <a:endParaRPr lang="fr-CA" dirty="0" smtClean="0"/>
          </a:p>
          <a:p>
            <a:r>
              <a:rPr lang="fr-CA" dirty="0" err="1" smtClean="0"/>
              <a:t>Marilou</a:t>
            </a:r>
            <a:r>
              <a:rPr lang="fr-CA" dirty="0" smtClean="0"/>
              <a:t> </a:t>
            </a:r>
            <a:r>
              <a:rPr lang="fr-CA" dirty="0"/>
              <a:t>Bourque, Viviane Angers (</a:t>
            </a:r>
            <a:r>
              <a:rPr lang="fr-CA" dirty="0" err="1"/>
              <a:t>UdeM</a:t>
            </a:r>
            <a:r>
              <a:rPr lang="fr-CA" dirty="0"/>
              <a:t>) et Carmela </a:t>
            </a:r>
            <a:r>
              <a:rPr lang="fr-CA" dirty="0" err="1"/>
              <a:t>Pasquariello</a:t>
            </a:r>
            <a:r>
              <a:rPr lang="fr-CA" dirty="0"/>
              <a:t> (HEC</a:t>
            </a:r>
            <a:r>
              <a:rPr lang="fr-CA" dirty="0" smtClean="0"/>
              <a:t>)</a:t>
            </a:r>
          </a:p>
          <a:p>
            <a:r>
              <a:rPr lang="fr-CA" dirty="0" smtClean="0"/>
              <a:t>Formatrice : Justine Lamoureux</a:t>
            </a:r>
            <a:endParaRPr lang="fr-CA" dirty="0"/>
          </a:p>
          <a:p>
            <a:pPr marL="0" indent="0">
              <a:buNone/>
            </a:pPr>
            <a:endParaRPr lang="fr-CA" dirty="0" smtClean="0"/>
          </a:p>
          <a:p>
            <a:pPr marL="0" indent="0">
              <a:buNone/>
            </a:pPr>
            <a:r>
              <a:rPr lang="fr-CA" b="1" dirty="0" smtClean="0"/>
              <a:t>Matériel pédago :</a:t>
            </a:r>
          </a:p>
          <a:p>
            <a:pPr marL="0" indent="0">
              <a:buNone/>
            </a:pPr>
            <a:r>
              <a:rPr lang="fr-CA" sz="2000" b="1" dirty="0">
                <a:hlinkClick r:id="rId8"/>
              </a:rPr>
              <a:t>https://wiki.uqam.ca/pages/viewpage.action?pageId=54432566</a:t>
            </a:r>
            <a:r>
              <a:rPr lang="fr-CA" sz="2000" b="1" dirty="0">
                <a:hlinkClick r:id="rId9" action="ppaction://hlinkfile"/>
              </a:rPr>
              <a:t> </a:t>
            </a:r>
            <a:r>
              <a:rPr lang="fr-CA" sz="2000" b="1" dirty="0" smtClean="0"/>
              <a:t> </a:t>
            </a:r>
          </a:p>
          <a:p>
            <a:pPr marL="0" indent="0">
              <a:buNone/>
            </a:pPr>
            <a:r>
              <a:rPr lang="fr-CA" sz="2000" b="1" dirty="0" smtClean="0"/>
              <a:t>Ou en </a:t>
            </a:r>
            <a:r>
              <a:rPr lang="fr-CA" sz="2000" b="1" dirty="0" err="1" smtClean="0"/>
              <a:t>tinyURL</a:t>
            </a:r>
            <a:r>
              <a:rPr lang="fr-CA" sz="2000" b="1" dirty="0" smtClean="0"/>
              <a:t> : </a:t>
            </a:r>
            <a:r>
              <a:rPr lang="fr-FR" altLang="fr-FR" sz="2000" dirty="0">
                <a:latin typeface="Arial" panose="020B0604020202020204" pitchFamily="34" charset="0"/>
                <a:hlinkClick r:id="rId10"/>
              </a:rPr>
              <a:t>https://tinyurl.com/veillebiblio</a:t>
            </a:r>
            <a:r>
              <a:rPr lang="fr-FR" altLang="fr-FR" sz="2000" dirty="0">
                <a:latin typeface="Arial" panose="020B0604020202020204" pitchFamily="34" charset="0"/>
              </a:rPr>
              <a:t> </a:t>
            </a:r>
          </a:p>
          <a:p>
            <a:pPr marL="0" indent="0">
              <a:buNone/>
            </a:pPr>
            <a:r>
              <a:rPr lang="fr-CA" sz="2400" dirty="0" smtClean="0"/>
              <a:t>PPT  / Fiches « à modifier » / Exercices / Guide du participant / Biblio </a:t>
            </a:r>
            <a:r>
              <a:rPr lang="fr-CA" sz="2400" dirty="0" err="1" smtClean="0"/>
              <a:t>Zotero</a:t>
            </a:r>
            <a:endParaRPr lang="fr-CA" sz="2400" dirty="0" smtClean="0"/>
          </a:p>
          <a:p>
            <a:pPr marL="0" indent="0">
              <a:buNone/>
            </a:pPr>
            <a:endParaRPr lang="fr-CA" sz="2400" dirty="0"/>
          </a:p>
          <a:p>
            <a:pPr marL="0" indent="0">
              <a:buNone/>
            </a:pPr>
            <a:endParaRPr lang="fr-CA" sz="2400" dirty="0" smtClean="0"/>
          </a:p>
          <a:p>
            <a:pPr marL="0" indent="0">
              <a:buNone/>
            </a:pPr>
            <a:endParaRPr lang="fr-CA" sz="2400" dirty="0" smtClean="0">
              <a:hlinkClick r:id="rId11"/>
            </a:endParaRPr>
          </a:p>
          <a:p>
            <a:pPr marL="0" indent="0">
              <a:buNone/>
            </a:pPr>
            <a:r>
              <a:rPr lang="fr-CA" sz="2400" dirty="0" smtClean="0">
                <a:hlinkClick r:id="rId11"/>
              </a:rPr>
              <a:t>https</a:t>
            </a:r>
            <a:r>
              <a:rPr lang="fr-CA" sz="2400" dirty="0">
                <a:hlinkClick r:id="rId11"/>
              </a:rPr>
              <a:t>://</a:t>
            </a:r>
            <a:r>
              <a:rPr lang="fr-CA" sz="2400" dirty="0" smtClean="0">
                <a:hlinkClick r:id="rId11"/>
              </a:rPr>
              <a:t>twitter.com/veillebiblio</a:t>
            </a:r>
            <a:endParaRPr lang="fr-CA" sz="2400" dirty="0" smtClean="0"/>
          </a:p>
          <a:p>
            <a:pPr marL="0" indent="0">
              <a:buNone/>
            </a:pPr>
            <a:r>
              <a:rPr lang="fr-CA" sz="2400" dirty="0" smtClean="0">
                <a:hlinkClick r:id="rId12"/>
              </a:rPr>
              <a:t>#</a:t>
            </a:r>
            <a:r>
              <a:rPr lang="fr-CA" sz="2400" dirty="0" err="1" smtClean="0">
                <a:hlinkClick r:id="rId12"/>
              </a:rPr>
              <a:t>veillebiblio</a:t>
            </a:r>
            <a:endParaRPr lang="fr-CA" sz="2400" dirty="0"/>
          </a:p>
        </p:txBody>
      </p:sp>
      <p:pic>
        <p:nvPicPr>
          <p:cNvPr id="1026" name="Picture 2"/>
          <p:cNvPicPr>
            <a:picLocks noChangeAspect="1" noChangeArrowheads="1"/>
          </p:cNvPicPr>
          <p:nvPr>
            <p:custDataLst>
              <p:tags r:id="rId3"/>
            </p:custDataLst>
          </p:nvPr>
        </p:nvPicPr>
        <p:blipFill>
          <a:blip r:embed="rId13" cstate="print">
            <a:extLst>
              <a:ext uri="{28A0092B-C50C-407E-A947-70E740481C1C}">
                <a14:useLocalDpi xmlns:a14="http://schemas.microsoft.com/office/drawing/2010/main" val="0"/>
              </a:ext>
            </a:extLst>
          </a:blip>
          <a:srcRect/>
          <a:stretch>
            <a:fillRect/>
          </a:stretch>
        </p:blipFill>
        <p:spPr bwMode="auto">
          <a:xfrm>
            <a:off x="449083" y="5013176"/>
            <a:ext cx="469266" cy="3600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Espace réservé du pied de page 3"/>
          <p:cNvSpPr>
            <a:spLocks noGrp="1"/>
          </p:cNvSpPr>
          <p:nvPr>
            <p:ph type="ftr" sz="quarter" idx="11"/>
            <p:custDataLst>
              <p:tags r:id="rId4"/>
            </p:custDataLst>
          </p:nvPr>
        </p:nvSpPr>
        <p:spPr/>
        <p:txBody>
          <a:bodyPr/>
          <a:lstStyle/>
          <a:p>
            <a:r>
              <a:rPr lang="fr-BE" dirty="0" smtClean="0"/>
              <a:t>ccJustineLamoureux2019</a:t>
            </a:r>
            <a:endParaRPr lang="fr-BE" dirty="0"/>
          </a:p>
        </p:txBody>
      </p:sp>
      <p:sp>
        <p:nvSpPr>
          <p:cNvPr id="5" name="Espace réservé du numéro de diapositive 4"/>
          <p:cNvSpPr>
            <a:spLocks noGrp="1"/>
          </p:cNvSpPr>
          <p:nvPr>
            <p:ph type="sldNum" sz="quarter" idx="12"/>
            <p:custDataLst>
              <p:tags r:id="rId5"/>
            </p:custDataLst>
          </p:nvPr>
        </p:nvSpPr>
        <p:spPr/>
        <p:txBody>
          <a:bodyPr/>
          <a:lstStyle/>
          <a:p>
            <a:fld id="{CF4668DC-857F-487D-BFFA-8C0CA5037977}" type="slidenum">
              <a:rPr lang="fr-BE" smtClean="0"/>
              <a:t>2</a:t>
            </a:fld>
            <a:endParaRPr lang="fr-BE"/>
          </a:p>
        </p:txBody>
      </p:sp>
    </p:spTree>
    <p:extLst>
      <p:ext uri="{BB962C8B-B14F-4D97-AF65-F5344CB8AC3E}">
        <p14:creationId xmlns:p14="http://schemas.microsoft.com/office/powerpoint/2010/main" val="145665585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a:t>Survoler des concepts généraux</a:t>
            </a:r>
          </a:p>
        </p:txBody>
      </p:sp>
      <p:sp>
        <p:nvSpPr>
          <p:cNvPr id="3" name="Espace réservé du contenu 2"/>
          <p:cNvSpPr>
            <a:spLocks noGrp="1"/>
          </p:cNvSpPr>
          <p:nvPr>
            <p:ph idx="1"/>
          </p:nvPr>
        </p:nvSpPr>
        <p:spPr/>
        <p:txBody>
          <a:bodyPr/>
          <a:lstStyle/>
          <a:p>
            <a:pPr algn="ctr"/>
            <a:endParaRPr lang="fr-CA" dirty="0" smtClean="0"/>
          </a:p>
          <a:p>
            <a:pPr algn="ctr"/>
            <a:endParaRPr lang="fr-CA" dirty="0"/>
          </a:p>
          <a:p>
            <a:pPr algn="ctr"/>
            <a:r>
              <a:rPr lang="fr-CA" i="1" dirty="0" smtClean="0"/>
              <a:t>Une fois que le veilleur comprend mieux son sujet, il doit définir le « cadre » dans lequel il va évoluer</a:t>
            </a:r>
            <a:endParaRPr lang="fr-CA" i="1" dirty="0"/>
          </a:p>
        </p:txBody>
      </p:sp>
      <p:sp>
        <p:nvSpPr>
          <p:cNvPr id="4" name="Espace réservé du pied de page 3"/>
          <p:cNvSpPr>
            <a:spLocks noGrp="1"/>
          </p:cNvSpPr>
          <p:nvPr>
            <p:ph type="ftr" sz="quarter" idx="11"/>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nvPr>
        </p:nvSpPr>
        <p:spPr/>
        <p:txBody>
          <a:bodyPr/>
          <a:lstStyle/>
          <a:p>
            <a:fld id="{CF4668DC-857F-487D-BFFA-8C0CA5037977}" type="slidenum">
              <a:rPr lang="fr-BE" smtClean="0"/>
              <a:t>20</a:t>
            </a:fld>
            <a:endParaRPr lang="fr-BE"/>
          </a:p>
        </p:txBody>
      </p:sp>
    </p:spTree>
    <p:extLst>
      <p:ext uri="{BB962C8B-B14F-4D97-AF65-F5344CB8AC3E}">
        <p14:creationId xmlns:p14="http://schemas.microsoft.com/office/powerpoint/2010/main" val="351932558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lstStyle/>
          <a:p>
            <a:endParaRPr lang="fr-CA" dirty="0"/>
          </a:p>
        </p:txBody>
      </p:sp>
      <p:sp>
        <p:nvSpPr>
          <p:cNvPr id="3" name="Espace réservé du contenu 2"/>
          <p:cNvSpPr>
            <a:spLocks noGrp="1"/>
          </p:cNvSpPr>
          <p:nvPr>
            <p:ph idx="1"/>
            <p:custDataLst>
              <p:tags r:id="rId2"/>
            </p:custDataLst>
          </p:nvPr>
        </p:nvSpPr>
        <p:spPr/>
        <p:txBody>
          <a:bodyPr>
            <a:normAutofit/>
          </a:bodyPr>
          <a:lstStyle/>
          <a:p>
            <a:pPr algn="ctr"/>
            <a:endParaRPr lang="fr-CA" dirty="0"/>
          </a:p>
          <a:p>
            <a:pPr algn="ctr"/>
            <a:endParaRPr lang="fr-CA" dirty="0" smtClean="0"/>
          </a:p>
          <a:p>
            <a:pPr algn="ctr"/>
            <a:r>
              <a:rPr lang="fr-CA" dirty="0" smtClean="0">
                <a:solidFill>
                  <a:srgbClr val="FF0000"/>
                </a:solidFill>
              </a:rPr>
              <a:t>Justine! As-tu donné une PAUSE?</a:t>
            </a:r>
            <a:endParaRPr lang="fr-CA" dirty="0">
              <a:solidFill>
                <a:srgbClr val="FF0000"/>
              </a:solidFill>
            </a:endParaRPr>
          </a:p>
          <a:p>
            <a:pPr marL="0" indent="0" algn="ctr">
              <a:buNone/>
            </a:pPr>
            <a:r>
              <a:rPr lang="fr-CA" dirty="0" smtClean="0"/>
              <a:t>15 minutes…</a:t>
            </a:r>
          </a:p>
          <a:p>
            <a:endParaRPr lang="fr-CA" dirty="0"/>
          </a:p>
          <a:p>
            <a:endParaRPr lang="fr-CA" dirty="0" smtClean="0"/>
          </a:p>
          <a:p>
            <a:pPr marL="0" indent="0">
              <a:buNone/>
            </a:pPr>
            <a:r>
              <a:rPr lang="fr-CA" dirty="0"/>
              <a:t>	</a:t>
            </a:r>
            <a:r>
              <a:rPr lang="fr-CA" dirty="0" smtClean="0"/>
              <a:t>			</a:t>
            </a:r>
            <a:endParaRPr lang="fr-CA" dirty="0"/>
          </a:p>
        </p:txBody>
      </p:sp>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21</a:t>
            </a:fld>
            <a:endParaRPr lang="fr-BE"/>
          </a:p>
        </p:txBody>
      </p:sp>
    </p:spTree>
    <p:extLst>
      <p:ext uri="{BB962C8B-B14F-4D97-AF65-F5344CB8AC3E}">
        <p14:creationId xmlns:p14="http://schemas.microsoft.com/office/powerpoint/2010/main" val="30483579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lstStyle/>
          <a:p>
            <a:r>
              <a:rPr lang="fr-CA" dirty="0"/>
              <a:t>2. *Survoler des concepts généraux</a:t>
            </a:r>
          </a:p>
        </p:txBody>
      </p:sp>
      <p:sp>
        <p:nvSpPr>
          <p:cNvPr id="3" name="Espace réservé du contenu 2"/>
          <p:cNvSpPr>
            <a:spLocks noGrp="1"/>
          </p:cNvSpPr>
          <p:nvPr>
            <p:ph idx="1"/>
            <p:custDataLst>
              <p:tags r:id="rId2"/>
            </p:custDataLst>
          </p:nvPr>
        </p:nvSpPr>
        <p:spPr/>
        <p:txBody>
          <a:bodyPr>
            <a:normAutofit fontScale="77500" lnSpcReduction="20000"/>
          </a:bodyPr>
          <a:lstStyle/>
          <a:p>
            <a:pPr marL="0" indent="0">
              <a:buNone/>
            </a:pPr>
            <a:r>
              <a:rPr lang="fr-CA" dirty="0" smtClean="0"/>
              <a:t>Principes </a:t>
            </a:r>
            <a:r>
              <a:rPr lang="fr-CA" dirty="0"/>
              <a:t>de </a:t>
            </a:r>
            <a:r>
              <a:rPr lang="fr-CA" dirty="0" smtClean="0"/>
              <a:t>base (suite) :</a:t>
            </a:r>
            <a:endParaRPr lang="fr-CA" dirty="0"/>
          </a:p>
          <a:p>
            <a:pPr marL="0" indent="0">
              <a:buNone/>
            </a:pPr>
            <a:endParaRPr lang="fr-CA" dirty="0" smtClean="0">
              <a:sym typeface="Calibri"/>
            </a:endParaRPr>
          </a:p>
          <a:p>
            <a:pPr marL="0" indent="0">
              <a:buNone/>
            </a:pPr>
            <a:r>
              <a:rPr lang="fr-CA" dirty="0" smtClean="0">
                <a:sym typeface="Calibri"/>
              </a:rPr>
              <a:t>La </a:t>
            </a:r>
            <a:r>
              <a:rPr lang="fr-CA" dirty="0">
                <a:sym typeface="Calibri"/>
              </a:rPr>
              <a:t>veille peut être effectuée : </a:t>
            </a:r>
          </a:p>
          <a:p>
            <a:pPr marL="0" lvl="0" indent="0">
              <a:spcBef>
                <a:spcPts val="640"/>
              </a:spcBef>
              <a:buClr>
                <a:schemeClr val="dk1"/>
              </a:buClr>
              <a:buSzPct val="100000"/>
              <a:buNone/>
            </a:pPr>
            <a:endParaRPr lang="fr-CA" dirty="0">
              <a:sym typeface="Calibri"/>
            </a:endParaRPr>
          </a:p>
          <a:p>
            <a:pPr lvl="1">
              <a:spcBef>
                <a:spcPts val="560"/>
              </a:spcBef>
              <a:buClr>
                <a:schemeClr val="dk1"/>
              </a:buClr>
              <a:buSzPct val="100000"/>
              <a:buFont typeface="Arial"/>
              <a:buChar char="–"/>
            </a:pPr>
            <a:r>
              <a:rPr lang="fr-CA" sz="3200" dirty="0">
                <a:sym typeface="Calibri"/>
              </a:rPr>
              <a:t>Par un individu pour une collectivité (cellule de veille)</a:t>
            </a:r>
          </a:p>
          <a:p>
            <a:pPr lvl="1">
              <a:spcBef>
                <a:spcPts val="560"/>
              </a:spcBef>
              <a:buClr>
                <a:schemeClr val="dk1"/>
              </a:buClr>
              <a:buSzPct val="100000"/>
              <a:buFont typeface="Arial"/>
              <a:buChar char="–"/>
            </a:pPr>
            <a:r>
              <a:rPr lang="fr-CA" sz="3200" dirty="0" smtClean="0">
                <a:sym typeface="Calibri"/>
              </a:rPr>
              <a:t>Par </a:t>
            </a:r>
            <a:r>
              <a:rPr lang="fr-CA" sz="3200" dirty="0">
                <a:sym typeface="Calibri"/>
              </a:rPr>
              <a:t>et pour un individu (chercheur) </a:t>
            </a:r>
          </a:p>
          <a:p>
            <a:pPr lvl="1">
              <a:spcBef>
                <a:spcPts val="560"/>
              </a:spcBef>
              <a:buClr>
                <a:schemeClr val="dk1"/>
              </a:buClr>
              <a:buSzPct val="100000"/>
              <a:buFont typeface="Arial"/>
              <a:buChar char="–"/>
            </a:pPr>
            <a:r>
              <a:rPr lang="fr-CA" sz="3200" dirty="0" smtClean="0">
                <a:sym typeface="Calibri"/>
              </a:rPr>
              <a:t>Par </a:t>
            </a:r>
            <a:r>
              <a:rPr lang="fr-CA" sz="3200" dirty="0">
                <a:sym typeface="Calibri"/>
              </a:rPr>
              <a:t>des individus pour une collectivité (veille collective)</a:t>
            </a:r>
          </a:p>
          <a:p>
            <a:pPr marL="457200" lvl="1" indent="0">
              <a:spcBef>
                <a:spcPts val="560"/>
              </a:spcBef>
              <a:buClr>
                <a:schemeClr val="dk1"/>
              </a:buClr>
              <a:buSzPct val="100000"/>
              <a:buNone/>
            </a:pPr>
            <a:endParaRPr lang="fr-CA" sz="3200" dirty="0">
              <a:sym typeface="Calibri"/>
            </a:endParaRPr>
          </a:p>
          <a:p>
            <a:pPr marL="857250" lvl="2" indent="0">
              <a:spcBef>
                <a:spcPts val="560"/>
              </a:spcBef>
              <a:buSzPct val="100000"/>
              <a:buNone/>
            </a:pPr>
            <a:r>
              <a:rPr lang="fr-CA" sz="3200" dirty="0">
                <a:sym typeface="Calibri"/>
              </a:rPr>
              <a:t>Dans les trois cas, attention de respecter les droits d’auteurs!</a:t>
            </a:r>
          </a:p>
          <a:p>
            <a:pPr marL="857250" lvl="2" indent="0">
              <a:spcBef>
                <a:spcPts val="560"/>
              </a:spcBef>
              <a:buSzPct val="100000"/>
              <a:buNone/>
            </a:pPr>
            <a:r>
              <a:rPr lang="fr-CA" dirty="0">
                <a:solidFill>
                  <a:schemeClr val="dk1"/>
                </a:solidFill>
                <a:ea typeface="Calibri"/>
                <a:cs typeface="Calibri"/>
                <a:sym typeface="Calibri"/>
              </a:rPr>
              <a:t>Ex : </a:t>
            </a:r>
            <a:r>
              <a:rPr lang="fr-CA" dirty="0" smtClean="0">
                <a:solidFill>
                  <a:schemeClr val="dk1"/>
                </a:solidFill>
                <a:ea typeface="Calibri"/>
                <a:cs typeface="Calibri"/>
                <a:sym typeface="Calibri"/>
              </a:rPr>
              <a:t>La revue de presse de l’UQAM….</a:t>
            </a:r>
            <a:endParaRPr lang="fr-CA" dirty="0">
              <a:solidFill>
                <a:schemeClr val="dk1"/>
              </a:solidFill>
              <a:ea typeface="Calibri"/>
              <a:cs typeface="Calibri"/>
              <a:sym typeface="Calibri"/>
            </a:endParaRPr>
          </a:p>
          <a:p>
            <a:pPr marL="0" indent="0">
              <a:buNone/>
            </a:pPr>
            <a:r>
              <a:rPr lang="fr-CA" dirty="0" smtClean="0"/>
              <a:t> </a:t>
            </a:r>
            <a:endParaRPr lang="fr-CA" dirty="0"/>
          </a:p>
          <a:p>
            <a:endParaRPr lang="fr-CA" dirty="0"/>
          </a:p>
        </p:txBody>
      </p:sp>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22</a:t>
            </a:fld>
            <a:endParaRPr lang="fr-BE"/>
          </a:p>
        </p:txBody>
      </p:sp>
    </p:spTree>
    <p:extLst>
      <p:ext uri="{BB962C8B-B14F-4D97-AF65-F5344CB8AC3E}">
        <p14:creationId xmlns:p14="http://schemas.microsoft.com/office/powerpoint/2010/main" val="173925748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lstStyle/>
          <a:p>
            <a:endParaRPr lang="fr-CA"/>
          </a:p>
        </p:txBody>
      </p:sp>
      <p:sp>
        <p:nvSpPr>
          <p:cNvPr id="3" name="Espace réservé du contenu 2"/>
          <p:cNvSpPr>
            <a:spLocks noGrp="1"/>
          </p:cNvSpPr>
          <p:nvPr>
            <p:ph idx="1"/>
            <p:custDataLst>
              <p:tags r:id="rId2"/>
            </p:custDataLst>
          </p:nvPr>
        </p:nvSpPr>
        <p:spPr/>
        <p:txBody>
          <a:bodyPr>
            <a:normAutofit lnSpcReduction="10000"/>
          </a:bodyPr>
          <a:lstStyle/>
          <a:p>
            <a:r>
              <a:rPr lang="fr-CA" sz="5400" dirty="0"/>
              <a:t>En passant</a:t>
            </a:r>
            <a:r>
              <a:rPr lang="fr-CA" sz="5400" dirty="0" smtClean="0"/>
              <a:t>…</a:t>
            </a:r>
          </a:p>
          <a:p>
            <a:pPr marL="0" indent="0">
              <a:buNone/>
            </a:pPr>
            <a:endParaRPr lang="fr-CA" sz="5400" dirty="0" smtClean="0"/>
          </a:p>
          <a:p>
            <a:pPr marL="0" indent="0">
              <a:buNone/>
            </a:pPr>
            <a:r>
              <a:rPr lang="fr-CA" sz="5400" dirty="0" smtClean="0"/>
              <a:t>Veille, recherche, revue de littérature </a:t>
            </a:r>
            <a:r>
              <a:rPr lang="fr-CA" sz="5400" dirty="0"/>
              <a:t>ou état des </a:t>
            </a:r>
            <a:r>
              <a:rPr lang="fr-CA" sz="5400" dirty="0" smtClean="0"/>
              <a:t>lieux… </a:t>
            </a:r>
          </a:p>
          <a:p>
            <a:pPr marL="0" indent="0">
              <a:buNone/>
            </a:pPr>
            <a:r>
              <a:rPr lang="fr-CA" sz="5400" dirty="0" smtClean="0"/>
              <a:t>Quelle </a:t>
            </a:r>
            <a:r>
              <a:rPr lang="fr-CA" sz="5400" dirty="0"/>
              <a:t>est la différence?  </a:t>
            </a:r>
          </a:p>
          <a:p>
            <a:pPr marL="0" indent="0">
              <a:buNone/>
            </a:pPr>
            <a:endParaRPr lang="fr-CA" dirty="0"/>
          </a:p>
        </p:txBody>
      </p:sp>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23</a:t>
            </a:fld>
            <a:endParaRPr lang="fr-BE"/>
          </a:p>
        </p:txBody>
      </p:sp>
    </p:spTree>
    <p:extLst>
      <p:ext uri="{BB962C8B-B14F-4D97-AF65-F5344CB8AC3E}">
        <p14:creationId xmlns:p14="http://schemas.microsoft.com/office/powerpoint/2010/main" val="304231714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normAutofit/>
          </a:bodyPr>
          <a:lstStyle/>
          <a:p>
            <a:r>
              <a:rPr lang="fr-CA" sz="3200" dirty="0"/>
              <a:t>2. *Survoler des concepts </a:t>
            </a:r>
            <a:r>
              <a:rPr lang="fr-CA" sz="3200" dirty="0" smtClean="0"/>
              <a:t>généraux (suites)</a:t>
            </a:r>
            <a:endParaRPr lang="fr-CA" sz="3200" dirty="0"/>
          </a:p>
        </p:txBody>
      </p:sp>
      <p:sp>
        <p:nvSpPr>
          <p:cNvPr id="3" name="Espace réservé du contenu 2"/>
          <p:cNvSpPr>
            <a:spLocks noGrp="1"/>
          </p:cNvSpPr>
          <p:nvPr>
            <p:ph idx="1"/>
            <p:custDataLst>
              <p:tags r:id="rId2"/>
            </p:custDataLst>
          </p:nvPr>
        </p:nvSpPr>
        <p:spPr>
          <a:xfrm>
            <a:off x="457200" y="1196752"/>
            <a:ext cx="8363272" cy="5400600"/>
          </a:xfrm>
        </p:spPr>
        <p:txBody>
          <a:bodyPr>
            <a:normAutofit fontScale="55000" lnSpcReduction="20000"/>
          </a:bodyPr>
          <a:lstStyle/>
          <a:p>
            <a:pPr marL="0" indent="0">
              <a:buNone/>
            </a:pPr>
            <a:r>
              <a:rPr lang="fr-CA" dirty="0" smtClean="0"/>
              <a:t>Quelques exemples de veille à l’UQAM :</a:t>
            </a:r>
          </a:p>
          <a:p>
            <a:pPr marL="514350" indent="-514350">
              <a:buAutoNum type="alphaLcParenR"/>
            </a:pPr>
            <a:endParaRPr lang="fr-CA" dirty="0"/>
          </a:p>
          <a:p>
            <a:pPr marL="514350" indent="-514350">
              <a:buFont typeface="+mj-lt"/>
              <a:buAutoNum type="arabicPeriod"/>
            </a:pPr>
            <a:r>
              <a:rPr lang="fr-CA" dirty="0" smtClean="0"/>
              <a:t>Veille sur la social-démocratie (UQAM) </a:t>
            </a:r>
            <a:r>
              <a:rPr lang="fr-CA" sz="2000" u="sng" dirty="0" smtClean="0">
                <a:solidFill>
                  <a:schemeClr val="hlink"/>
                </a:solidFill>
                <a:ea typeface="Calibri"/>
                <a:cs typeface="Calibri"/>
                <a:sym typeface="Calibri"/>
              </a:rPr>
              <a:t>http</a:t>
            </a:r>
            <a:r>
              <a:rPr lang="fr-CA" sz="2000" u="sng" dirty="0">
                <a:solidFill>
                  <a:schemeClr val="hlink"/>
                </a:solidFill>
                <a:ea typeface="Calibri"/>
                <a:cs typeface="Calibri"/>
                <a:sym typeface="Calibri"/>
              </a:rPr>
              <a:t>://centre-mcd.uqam.ca/veille-social-democratie.html </a:t>
            </a:r>
            <a:endParaRPr lang="fr-CA" sz="2000" u="sng" dirty="0" smtClean="0">
              <a:solidFill>
                <a:schemeClr val="hlink"/>
              </a:solidFill>
              <a:ea typeface="Calibri"/>
              <a:cs typeface="Calibri"/>
              <a:sym typeface="Calibri"/>
            </a:endParaRPr>
          </a:p>
          <a:p>
            <a:pPr marL="457200" lvl="0" indent="-457200">
              <a:buFont typeface="+mj-lt"/>
              <a:buAutoNum type="arabicPeriod"/>
            </a:pPr>
            <a:endParaRPr lang="fr-CA" sz="2000" u="sng" dirty="0">
              <a:solidFill>
                <a:schemeClr val="hlink"/>
              </a:solidFill>
              <a:sym typeface="Calibri"/>
            </a:endParaRPr>
          </a:p>
          <a:p>
            <a:pPr marL="514350" indent="-514350">
              <a:buFont typeface="+mj-lt"/>
              <a:buAutoNum type="arabicPeriod"/>
            </a:pPr>
            <a:r>
              <a:rPr lang="fr-CA" dirty="0" smtClean="0"/>
              <a:t>Veille de l’Observatoire international sur le racisme et les discriminations </a:t>
            </a:r>
            <a:r>
              <a:rPr lang="fr-CA" sz="2600" dirty="0" smtClean="0">
                <a:hlinkClick r:id="rId7"/>
              </a:rPr>
              <a:t>https</a:t>
            </a:r>
            <a:r>
              <a:rPr lang="fr-CA" sz="2600" dirty="0">
                <a:hlinkClick r:id="rId7"/>
              </a:rPr>
              <a:t>://</a:t>
            </a:r>
            <a:r>
              <a:rPr lang="fr-CA" sz="2600" dirty="0" smtClean="0">
                <a:hlinkClick r:id="rId7"/>
              </a:rPr>
              <a:t>criec.uqam.ca/volet-observatoire/veille.html</a:t>
            </a:r>
            <a:r>
              <a:rPr lang="fr-CA" sz="2600" dirty="0" smtClean="0"/>
              <a:t> </a:t>
            </a:r>
          </a:p>
          <a:p>
            <a:pPr marL="514350" indent="-514350">
              <a:buFont typeface="+mj-lt"/>
              <a:buAutoNum type="arabicPeriod"/>
            </a:pPr>
            <a:endParaRPr lang="fr-CA" sz="2600" dirty="0"/>
          </a:p>
          <a:p>
            <a:pPr marL="514350" indent="-514350">
              <a:buFont typeface="+mj-lt"/>
              <a:buAutoNum type="arabicPeriod"/>
            </a:pPr>
            <a:r>
              <a:rPr lang="fr-CA" dirty="0" smtClean="0"/>
              <a:t>Veille informationnelle | Qualité des contextes éducatifs de la petite enfance </a:t>
            </a:r>
            <a:r>
              <a:rPr lang="fr-CA" dirty="0" smtClean="0">
                <a:hlinkClick r:id="rId8"/>
              </a:rPr>
              <a:t>https</a:t>
            </a:r>
            <a:r>
              <a:rPr lang="fr-CA" dirty="0">
                <a:hlinkClick r:id="rId8"/>
              </a:rPr>
              <a:t>://</a:t>
            </a:r>
            <a:r>
              <a:rPr lang="fr-CA" dirty="0" smtClean="0">
                <a:hlinkClick r:id="rId8"/>
              </a:rPr>
              <a:t>qualitepetiteenfance.uqam.ca/archives/veille-informationnelle.html</a:t>
            </a:r>
            <a:r>
              <a:rPr lang="fr-CA" dirty="0" smtClean="0"/>
              <a:t> </a:t>
            </a:r>
          </a:p>
          <a:p>
            <a:pPr marL="514350" indent="-514350">
              <a:buFont typeface="+mj-lt"/>
              <a:buAutoNum type="arabicPeriod"/>
            </a:pPr>
            <a:endParaRPr lang="fr-CA" dirty="0"/>
          </a:p>
          <a:p>
            <a:pPr marL="514350" indent="-514350">
              <a:buFont typeface="+mj-lt"/>
              <a:buAutoNum type="arabicPeriod"/>
            </a:pPr>
            <a:r>
              <a:rPr lang="fr-CA" dirty="0" smtClean="0"/>
              <a:t>Veille | Centre de documentation | École supérieure de mode de l’ESG UQAM </a:t>
            </a:r>
            <a:r>
              <a:rPr lang="fr-CA" sz="2600" dirty="0" smtClean="0">
                <a:hlinkClick r:id="rId9"/>
              </a:rPr>
              <a:t>http</a:t>
            </a:r>
            <a:r>
              <a:rPr lang="fr-CA" sz="2600" dirty="0">
                <a:hlinkClick r:id="rId9"/>
              </a:rPr>
              <a:t>://</a:t>
            </a:r>
            <a:r>
              <a:rPr lang="fr-CA" sz="2600" dirty="0" smtClean="0">
                <a:hlinkClick r:id="rId9"/>
              </a:rPr>
              <a:t>www.netvibes.com/modeveille#A_la_une</a:t>
            </a:r>
            <a:endParaRPr lang="fr-CA" sz="2600" dirty="0" smtClean="0"/>
          </a:p>
          <a:p>
            <a:pPr marL="514350" indent="-514350">
              <a:buFont typeface="+mj-lt"/>
              <a:buAutoNum type="arabicPeriod"/>
            </a:pPr>
            <a:endParaRPr lang="fr-CA" dirty="0"/>
          </a:p>
          <a:p>
            <a:pPr marL="514350" indent="-514350">
              <a:buFont typeface="+mj-lt"/>
              <a:buAutoNum type="arabicPeriod"/>
            </a:pPr>
            <a:r>
              <a:rPr lang="fr-CA" dirty="0" smtClean="0"/>
              <a:t>Veille </a:t>
            </a:r>
            <a:r>
              <a:rPr lang="fr-CA" dirty="0"/>
              <a:t>de la Bibliothèque des sciences de l'éducation (</a:t>
            </a:r>
            <a:r>
              <a:rPr lang="fr-CA" dirty="0" smtClean="0"/>
              <a:t>UQAM) </a:t>
            </a:r>
            <a:r>
              <a:rPr lang="fr-CA" sz="2000" u="sng" dirty="0" smtClean="0">
                <a:solidFill>
                  <a:schemeClr val="hlink"/>
                </a:solidFill>
                <a:sym typeface="Calibri"/>
                <a:hlinkClick r:id="rId10"/>
              </a:rPr>
              <a:t>http</a:t>
            </a:r>
            <a:r>
              <a:rPr lang="fr-CA" sz="2000" u="sng" dirty="0">
                <a:solidFill>
                  <a:schemeClr val="hlink"/>
                </a:solidFill>
                <a:sym typeface="Calibri"/>
                <a:hlinkClick r:id="rId10"/>
              </a:rPr>
              <a:t>://</a:t>
            </a:r>
            <a:r>
              <a:rPr lang="fr-CA" sz="2000" u="sng" dirty="0" smtClean="0">
                <a:solidFill>
                  <a:schemeClr val="hlink"/>
                </a:solidFill>
                <a:sym typeface="Calibri"/>
                <a:hlinkClick r:id="rId10"/>
              </a:rPr>
              <a:t>www.netvibes.com/biblio-education#TIC</a:t>
            </a:r>
            <a:endParaRPr lang="fr-CA" sz="2000" u="sng" dirty="0" smtClean="0">
              <a:solidFill>
                <a:schemeClr val="hlink"/>
              </a:solidFill>
              <a:sym typeface="Calibri"/>
            </a:endParaRPr>
          </a:p>
          <a:p>
            <a:pPr marL="457200" indent="-457200">
              <a:buFont typeface="+mj-lt"/>
              <a:buAutoNum type="arabicPeriod"/>
            </a:pPr>
            <a:endParaRPr lang="fr-CA" sz="2000" u="sng" dirty="0">
              <a:solidFill>
                <a:schemeClr val="hlink"/>
              </a:solidFill>
              <a:sym typeface="Calibri"/>
            </a:endParaRPr>
          </a:p>
          <a:p>
            <a:pPr marL="514350" indent="-514350">
              <a:buFont typeface="+mj-lt"/>
              <a:buAutoNum type="arabicPeriod"/>
            </a:pPr>
            <a:r>
              <a:rPr lang="fr-CA" dirty="0">
                <a:sym typeface="Calibri"/>
              </a:rPr>
              <a:t>Réseau de veille en </a:t>
            </a:r>
            <a:r>
              <a:rPr lang="fr-CA" dirty="0" smtClean="0">
                <a:sym typeface="Calibri"/>
              </a:rPr>
              <a:t>tourisme (UQAM) [+analyse] </a:t>
            </a:r>
            <a:r>
              <a:rPr lang="fr-CA" sz="2600" dirty="0" smtClean="0">
                <a:sym typeface="Calibri"/>
                <a:hlinkClick r:id="rId11"/>
              </a:rPr>
              <a:t>http</a:t>
            </a:r>
            <a:r>
              <a:rPr lang="fr-CA" sz="2600" dirty="0">
                <a:sym typeface="Calibri"/>
                <a:hlinkClick r:id="rId11"/>
              </a:rPr>
              <a:t>://veilletourisme.ca</a:t>
            </a:r>
            <a:r>
              <a:rPr lang="fr-CA" sz="2600" dirty="0" smtClean="0">
                <a:sym typeface="Calibri"/>
                <a:hlinkClick r:id="rId11"/>
              </a:rPr>
              <a:t>/</a:t>
            </a:r>
            <a:r>
              <a:rPr lang="fr-CA" sz="2600" dirty="0" smtClean="0">
                <a:sym typeface="Calibri"/>
              </a:rPr>
              <a:t> </a:t>
            </a:r>
          </a:p>
          <a:p>
            <a:pPr marL="514350" indent="-514350">
              <a:buFont typeface="+mj-lt"/>
              <a:buAutoNum type="arabicPeriod"/>
            </a:pPr>
            <a:endParaRPr lang="fr-CA" sz="2600" dirty="0">
              <a:sym typeface="Calibri"/>
            </a:endParaRPr>
          </a:p>
          <a:p>
            <a:pPr marL="514350" indent="-514350">
              <a:buFont typeface="+mj-lt"/>
              <a:buAutoNum type="arabicPeriod"/>
            </a:pPr>
            <a:r>
              <a:rPr lang="fr-CA" dirty="0">
                <a:sym typeface="Calibri"/>
              </a:rPr>
              <a:t>Tribune des Compétences </a:t>
            </a:r>
            <a:r>
              <a:rPr lang="fr-CA" dirty="0" smtClean="0">
                <a:sym typeface="Calibri"/>
              </a:rPr>
              <a:t>Informationnelles</a:t>
            </a:r>
            <a:r>
              <a:rPr lang="fr-CA" sz="2600" dirty="0" smtClean="0">
                <a:sym typeface="Calibri"/>
                <a:hlinkClick r:id="rId12"/>
              </a:rPr>
              <a:t>https</a:t>
            </a:r>
            <a:r>
              <a:rPr lang="fr-CA" sz="2600" dirty="0">
                <a:sym typeface="Calibri"/>
                <a:hlinkClick r:id="rId12"/>
              </a:rPr>
              <a:t>://tribuneci.wordpress.com</a:t>
            </a:r>
            <a:r>
              <a:rPr lang="fr-CA" sz="2600" dirty="0" smtClean="0">
                <a:sym typeface="Calibri"/>
                <a:hlinkClick r:id="rId12"/>
              </a:rPr>
              <a:t>/</a:t>
            </a:r>
            <a:r>
              <a:rPr lang="fr-CA" sz="2600" dirty="0" smtClean="0">
                <a:sym typeface="Calibri"/>
              </a:rPr>
              <a:t> </a:t>
            </a:r>
          </a:p>
          <a:p>
            <a:pPr marL="0" indent="0">
              <a:buNone/>
            </a:pPr>
            <a:endParaRPr lang="fr-CA" sz="2600" dirty="0">
              <a:sym typeface="Calibri"/>
            </a:endParaRPr>
          </a:p>
          <a:p>
            <a:pPr marL="0" indent="0">
              <a:buNone/>
            </a:pPr>
            <a:r>
              <a:rPr lang="fr-CA" b="1" dirty="0" smtClean="0">
                <a:solidFill>
                  <a:schemeClr val="accent2"/>
                </a:solidFill>
              </a:rPr>
              <a:t> </a:t>
            </a:r>
            <a:endParaRPr lang="fr-CA" b="1" dirty="0">
              <a:solidFill>
                <a:schemeClr val="accent2"/>
              </a:solidFill>
            </a:endParaRPr>
          </a:p>
          <a:p>
            <a:pPr marL="0" indent="0">
              <a:buNone/>
            </a:pPr>
            <a:endParaRPr lang="fr-CA" dirty="0" smtClean="0"/>
          </a:p>
          <a:p>
            <a:pPr marL="514350" indent="-514350">
              <a:buAutoNum type="alphaLcParenR"/>
            </a:pPr>
            <a:endParaRPr lang="fr-CA" dirty="0"/>
          </a:p>
          <a:p>
            <a:pPr marL="514350" indent="-514350">
              <a:buAutoNum type="alphaLcParenR"/>
            </a:pPr>
            <a:endParaRPr lang="fr-CA" dirty="0" smtClean="0"/>
          </a:p>
          <a:p>
            <a:pPr marL="514350" indent="-514350">
              <a:buAutoNum type="alphaLcParenR"/>
            </a:pPr>
            <a:endParaRPr lang="fr-CA" dirty="0"/>
          </a:p>
          <a:p>
            <a:pPr marL="514350" indent="-514350">
              <a:buAutoNum type="alphaLcParenR"/>
            </a:pPr>
            <a:endParaRPr lang="fr-CA" dirty="0" smtClean="0"/>
          </a:p>
          <a:p>
            <a:pPr marL="514350" indent="-514350">
              <a:buAutoNum type="alphaLcParenR"/>
            </a:pPr>
            <a:endParaRPr lang="fr-CA" dirty="0"/>
          </a:p>
          <a:p>
            <a:endParaRPr lang="fr-CA" dirty="0"/>
          </a:p>
        </p:txBody>
      </p:sp>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24</a:t>
            </a:fld>
            <a:endParaRPr lang="fr-BE"/>
          </a:p>
        </p:txBody>
      </p:sp>
    </p:spTree>
    <p:extLst>
      <p:ext uri="{BB962C8B-B14F-4D97-AF65-F5344CB8AC3E}">
        <p14:creationId xmlns:p14="http://schemas.microsoft.com/office/powerpoint/2010/main" val="42611639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normAutofit/>
          </a:bodyPr>
          <a:lstStyle/>
          <a:p>
            <a:r>
              <a:rPr lang="fr-CA" sz="3200" dirty="0"/>
              <a:t>2. *Survoler des concepts </a:t>
            </a:r>
            <a:r>
              <a:rPr lang="fr-CA" sz="3200" dirty="0" smtClean="0"/>
              <a:t>généraux (suites)</a:t>
            </a:r>
            <a:endParaRPr lang="fr-CA" sz="3200" dirty="0"/>
          </a:p>
        </p:txBody>
      </p:sp>
      <p:sp>
        <p:nvSpPr>
          <p:cNvPr id="3" name="Espace réservé du contenu 2"/>
          <p:cNvSpPr>
            <a:spLocks noGrp="1"/>
          </p:cNvSpPr>
          <p:nvPr>
            <p:ph idx="1"/>
            <p:custDataLst>
              <p:tags r:id="rId2"/>
            </p:custDataLst>
          </p:nvPr>
        </p:nvSpPr>
        <p:spPr>
          <a:xfrm>
            <a:off x="457200" y="1196752"/>
            <a:ext cx="8363272" cy="5400600"/>
          </a:xfrm>
        </p:spPr>
        <p:txBody>
          <a:bodyPr>
            <a:normAutofit fontScale="32500" lnSpcReduction="20000"/>
          </a:bodyPr>
          <a:lstStyle/>
          <a:p>
            <a:pPr marL="0" indent="0">
              <a:buNone/>
            </a:pPr>
            <a:r>
              <a:rPr lang="fr-CA" dirty="0" smtClean="0"/>
              <a:t>Quelques exemples de veille à l’</a:t>
            </a:r>
            <a:r>
              <a:rPr lang="fr-CA" dirty="0" err="1" smtClean="0"/>
              <a:t>UdeM</a:t>
            </a:r>
            <a:r>
              <a:rPr lang="fr-CA" dirty="0" smtClean="0"/>
              <a:t>, CIUSSS, ETS, TELUQ, Concordia, HEC, ENAP :</a:t>
            </a:r>
          </a:p>
          <a:p>
            <a:pPr marL="514350" indent="-514350">
              <a:buAutoNum type="alphaLcParenR"/>
            </a:pPr>
            <a:endParaRPr lang="fr-CA" dirty="0"/>
          </a:p>
          <a:p>
            <a:pPr marL="514350" indent="-514350">
              <a:buFont typeface="+mj-lt"/>
              <a:buAutoNum type="arabicPeriod"/>
            </a:pPr>
            <a:r>
              <a:rPr lang="fr-CA" sz="5500" dirty="0" smtClean="0"/>
              <a:t>«</a:t>
            </a:r>
            <a:r>
              <a:rPr lang="fr-CA" sz="5500" dirty="0"/>
              <a:t> Veille d’information du CPASS – Été 2017 </a:t>
            </a:r>
            <a:r>
              <a:rPr lang="fr-CA" sz="5500" dirty="0" smtClean="0"/>
              <a:t>– </a:t>
            </a:r>
            <a:r>
              <a:rPr lang="fr-CA" sz="5500" dirty="0" err="1" smtClean="0"/>
              <a:t>UdM</a:t>
            </a:r>
            <a:r>
              <a:rPr lang="fr-CA" sz="5500" dirty="0" smtClean="0"/>
              <a:t>  </a:t>
            </a:r>
            <a:r>
              <a:rPr lang="fr-CA" sz="5500" dirty="0" smtClean="0">
                <a:hlinkClick r:id="rId7"/>
              </a:rPr>
              <a:t>https</a:t>
            </a:r>
            <a:r>
              <a:rPr lang="fr-CA" sz="5500" dirty="0">
                <a:hlinkClick r:id="rId7"/>
              </a:rPr>
              <a:t>://www.cpass.umontreal.ca/2017/07/27/12490</a:t>
            </a:r>
            <a:r>
              <a:rPr lang="fr-CA" sz="5500" dirty="0" smtClean="0">
                <a:hlinkClick r:id="rId7"/>
              </a:rPr>
              <a:t>/</a:t>
            </a:r>
            <a:endParaRPr lang="fr-CA" sz="5500" dirty="0"/>
          </a:p>
          <a:p>
            <a:pPr marL="514350" indent="-514350">
              <a:buFont typeface="+mj-lt"/>
              <a:buAutoNum type="arabicPeriod"/>
            </a:pPr>
            <a:r>
              <a:rPr lang="fr-CA" sz="5500" dirty="0" smtClean="0"/>
              <a:t>Justin</a:t>
            </a:r>
            <a:r>
              <a:rPr lang="fr-CA" sz="5500" dirty="0"/>
              <a:t>. « </a:t>
            </a:r>
            <a:r>
              <a:rPr lang="fr-CA" sz="5500" dirty="0" smtClean="0"/>
              <a:t>Troubles concomitants [veille]</a:t>
            </a:r>
            <a:r>
              <a:rPr lang="fr-CA" sz="5500" dirty="0"/>
              <a:t> ». </a:t>
            </a:r>
            <a:r>
              <a:rPr lang="fr-CA" sz="5500" dirty="0" err="1" smtClean="0"/>
              <a:t>UdM</a:t>
            </a:r>
            <a:r>
              <a:rPr lang="fr-CA" sz="5500" dirty="0"/>
              <a:t> </a:t>
            </a:r>
            <a:r>
              <a:rPr lang="fr-CA" sz="5500" dirty="0">
                <a:hlinkClick r:id="rId8"/>
              </a:rPr>
              <a:t>https://</a:t>
            </a:r>
            <a:r>
              <a:rPr lang="fr-CA" sz="5500" dirty="0" smtClean="0">
                <a:hlinkClick r:id="rId8"/>
              </a:rPr>
              <a:t>bibliothequeduchum.ca/sp/subjects/guide.php?subject=v_tc#tab-0</a:t>
            </a:r>
            <a:r>
              <a:rPr lang="fr-CA" sz="5500" dirty="0" smtClean="0"/>
              <a:t> .  </a:t>
            </a:r>
          </a:p>
          <a:p>
            <a:pPr marL="514350" indent="-514350">
              <a:buFont typeface="+mj-lt"/>
              <a:buAutoNum type="arabicPeriod"/>
            </a:pPr>
            <a:r>
              <a:rPr lang="fr-CA" sz="5500" i="1" dirty="0"/>
              <a:t>Veille scientifique - </a:t>
            </a:r>
            <a:r>
              <a:rPr lang="fr-CA" sz="5500" i="1" dirty="0" smtClean="0"/>
              <a:t>CIFI (</a:t>
            </a:r>
            <a:r>
              <a:rPr lang="fr-CA" sz="5500" i="1" dirty="0" err="1" smtClean="0"/>
              <a:t>UdeM</a:t>
            </a:r>
            <a:r>
              <a:rPr lang="fr-CA" sz="5500" dirty="0" smtClean="0"/>
              <a:t>. </a:t>
            </a:r>
            <a:r>
              <a:rPr lang="fr-CA" sz="5500" dirty="0">
                <a:hlinkClick r:id="rId9"/>
              </a:rPr>
              <a:t>https://</a:t>
            </a:r>
            <a:r>
              <a:rPr lang="fr-CA" sz="5500" dirty="0" smtClean="0">
                <a:hlinkClick r:id="rId9"/>
              </a:rPr>
              <a:t>www.cifi.umontreal.ca/fr/actualites/veille-scientifique</a:t>
            </a:r>
            <a:r>
              <a:rPr lang="fr-CA" sz="5500" dirty="0" smtClean="0"/>
              <a:t> .  </a:t>
            </a:r>
          </a:p>
          <a:p>
            <a:pPr marL="514350" indent="-514350">
              <a:buFont typeface="+mj-lt"/>
              <a:buAutoNum type="arabicPeriod"/>
            </a:pPr>
            <a:r>
              <a:rPr lang="fr-CA" sz="5500" dirty="0">
                <a:hlinkClick r:id="rId10"/>
              </a:rPr>
              <a:t>http://</a:t>
            </a:r>
            <a:r>
              <a:rPr lang="fr-CA" sz="5500" dirty="0" smtClean="0">
                <a:hlinkClick r:id="rId10"/>
              </a:rPr>
              <a:t>www.libeo.com</a:t>
            </a:r>
            <a:r>
              <a:rPr lang="fr-CA" sz="5500" dirty="0" smtClean="0"/>
              <a:t>  </a:t>
            </a:r>
            <a:r>
              <a:rPr lang="fr-CA" sz="5500" dirty="0" err="1"/>
              <a:t>Libéo</a:t>
            </a:r>
            <a:r>
              <a:rPr lang="fr-CA" sz="5500" dirty="0"/>
              <a:t>-. </a:t>
            </a:r>
            <a:r>
              <a:rPr lang="fr-CA" sz="5500" i="1" dirty="0"/>
              <a:t>Actualités - Centre intégré universitaire de santé et de services sociaux (CIUSSS) l’</a:t>
            </a:r>
            <a:r>
              <a:rPr lang="fr-CA" sz="5500" i="1" dirty="0" err="1"/>
              <a:t>Ouest-de-l’Île-de-Montréal</a:t>
            </a:r>
            <a:r>
              <a:rPr lang="fr-CA" sz="5500" dirty="0"/>
              <a:t>. </a:t>
            </a:r>
            <a:r>
              <a:rPr lang="fr-CA" sz="5500" dirty="0">
                <a:hlinkClick r:id="rId11"/>
              </a:rPr>
              <a:t>https://ciusss-ouestmtl.gouv.qc.ca/actualites</a:t>
            </a:r>
            <a:r>
              <a:rPr lang="fr-CA" sz="5500" dirty="0" smtClean="0">
                <a:hlinkClick r:id="rId11"/>
              </a:rPr>
              <a:t>/</a:t>
            </a:r>
            <a:r>
              <a:rPr lang="fr-CA" sz="5500" dirty="0" smtClean="0"/>
              <a:t> </a:t>
            </a:r>
          </a:p>
          <a:p>
            <a:pPr marL="514350" indent="-514350">
              <a:buFont typeface="+mj-lt"/>
              <a:buAutoNum type="arabicPeriod"/>
            </a:pPr>
            <a:r>
              <a:rPr lang="fr-CA" sz="5500" dirty="0"/>
              <a:t>Revue de presse – </a:t>
            </a:r>
            <a:r>
              <a:rPr lang="fr-CA" sz="5500" dirty="0" smtClean="0"/>
              <a:t>GRIDD - ETS. </a:t>
            </a:r>
            <a:r>
              <a:rPr lang="fr-CA" sz="5500" dirty="0">
                <a:hlinkClick r:id="rId12"/>
              </a:rPr>
              <a:t>http://</a:t>
            </a:r>
            <a:r>
              <a:rPr lang="fr-CA" sz="5500" dirty="0" smtClean="0">
                <a:hlinkClick r:id="rId12"/>
              </a:rPr>
              <a:t>gridd.etsmtl.ca/fr/revue-de-presse</a:t>
            </a:r>
            <a:r>
              <a:rPr lang="fr-CA" sz="5500" dirty="0" smtClean="0"/>
              <a:t> .  </a:t>
            </a:r>
          </a:p>
          <a:p>
            <a:pPr marL="514350" indent="-514350">
              <a:buFont typeface="+mj-lt"/>
              <a:buAutoNum type="arabicPeriod"/>
            </a:pPr>
            <a:r>
              <a:rPr lang="fr-CA" sz="5500" dirty="0"/>
              <a:t>« Médias | Université TÉLUQ - Formation à distance ». </a:t>
            </a:r>
            <a:r>
              <a:rPr lang="fr-CA" sz="5500" i="1" dirty="0"/>
              <a:t>Université TÉLUQ</a:t>
            </a:r>
            <a:r>
              <a:rPr lang="fr-CA" sz="5500" dirty="0"/>
              <a:t>, </a:t>
            </a:r>
            <a:r>
              <a:rPr lang="fr-CA" sz="5500" dirty="0">
                <a:hlinkClick r:id="rId13"/>
              </a:rPr>
              <a:t>https://www.teluq.ca/site/salle_presse</a:t>
            </a:r>
            <a:r>
              <a:rPr lang="fr-CA" sz="5500" dirty="0" smtClean="0">
                <a:hlinkClick r:id="rId13"/>
              </a:rPr>
              <a:t>/</a:t>
            </a:r>
            <a:r>
              <a:rPr lang="fr-CA" sz="5500" dirty="0" smtClean="0"/>
              <a:t> </a:t>
            </a:r>
          </a:p>
          <a:p>
            <a:pPr marL="514350" indent="-514350">
              <a:buFont typeface="+mj-lt"/>
              <a:buAutoNum type="arabicPeriod"/>
            </a:pPr>
            <a:r>
              <a:rPr lang="en-US" sz="5500" i="1" dirty="0"/>
              <a:t>What’s New · About the Library · </a:t>
            </a:r>
            <a:r>
              <a:rPr lang="en-US" sz="5500" i="1" dirty="0" smtClean="0"/>
              <a:t>Concordia</a:t>
            </a:r>
            <a:r>
              <a:rPr lang="en-US" sz="5500" dirty="0" smtClean="0"/>
              <a:t>. </a:t>
            </a:r>
            <a:r>
              <a:rPr lang="en-US" sz="5500" dirty="0">
                <a:hlinkClick r:id="rId14"/>
              </a:rPr>
              <a:t>http://library.concordia.ca/about/news</a:t>
            </a:r>
            <a:r>
              <a:rPr lang="en-US" sz="5500" dirty="0" smtClean="0">
                <a:hlinkClick r:id="rId14"/>
              </a:rPr>
              <a:t>/</a:t>
            </a:r>
            <a:r>
              <a:rPr lang="en-US" sz="5500" dirty="0" smtClean="0"/>
              <a:t> </a:t>
            </a:r>
          </a:p>
          <a:p>
            <a:pPr marL="514350" indent="-514350">
              <a:buFont typeface="+mj-lt"/>
              <a:buAutoNum type="arabicPeriod"/>
            </a:pPr>
            <a:r>
              <a:rPr lang="fr-CA" sz="5500" i="1" dirty="0"/>
              <a:t>Lectures suggérées – Pôle </a:t>
            </a:r>
            <a:r>
              <a:rPr lang="fr-CA" sz="5500" i="1" dirty="0" smtClean="0"/>
              <a:t>Santé - HEC</a:t>
            </a:r>
            <a:r>
              <a:rPr lang="fr-CA" sz="5500" dirty="0" smtClean="0"/>
              <a:t>. </a:t>
            </a:r>
            <a:r>
              <a:rPr lang="fr-CA" sz="5500" dirty="0">
                <a:hlinkClick r:id="rId15"/>
              </a:rPr>
              <a:t>http://polesante.hec.ca/category/lectures-suggerees</a:t>
            </a:r>
            <a:r>
              <a:rPr lang="fr-CA" sz="5500" dirty="0" smtClean="0">
                <a:hlinkClick r:id="rId15"/>
              </a:rPr>
              <a:t>/</a:t>
            </a:r>
            <a:r>
              <a:rPr lang="fr-CA" sz="5500" dirty="0" smtClean="0"/>
              <a:t> </a:t>
            </a:r>
          </a:p>
          <a:p>
            <a:pPr marL="514350" indent="-514350">
              <a:buFont typeface="+mj-lt"/>
              <a:buAutoNum type="arabicPeriod"/>
            </a:pPr>
            <a:r>
              <a:rPr lang="fr-CA" sz="5500" dirty="0"/>
              <a:t>Bulletin de veille </a:t>
            </a:r>
            <a:r>
              <a:rPr lang="fr-CA" sz="5500" dirty="0" err="1"/>
              <a:t>Observgo</a:t>
            </a:r>
            <a:r>
              <a:rPr lang="fr-CA" sz="5500" dirty="0"/>
              <a:t> </a:t>
            </a:r>
            <a:r>
              <a:rPr lang="fr-CA" sz="5500" dirty="0" smtClean="0">
                <a:hlinkClick r:id="rId16"/>
              </a:rPr>
              <a:t>http</a:t>
            </a:r>
            <a:r>
              <a:rPr lang="fr-CA" sz="5500" dirty="0">
                <a:hlinkClick r:id="rId16"/>
              </a:rPr>
              <a:t>://ofsys.com/T/OFSYS/SM2/257/2/P/F/727798/i40kPI/741378.html</a:t>
            </a:r>
            <a:r>
              <a:rPr lang="fr-CA" sz="1400" dirty="0" smtClean="0"/>
              <a:t>. </a:t>
            </a:r>
          </a:p>
          <a:p>
            <a:pPr marL="514350" indent="-514350">
              <a:buFont typeface="+mj-lt"/>
              <a:buAutoNum type="arabicPeriod"/>
            </a:pPr>
            <a:endParaRPr lang="fr-CA" sz="1400" dirty="0">
              <a:sym typeface="Calibri"/>
            </a:endParaRPr>
          </a:p>
          <a:p>
            <a:pPr marL="0" indent="0">
              <a:buNone/>
            </a:pPr>
            <a:endParaRPr lang="fr-CA" sz="2600" dirty="0">
              <a:sym typeface="Calibri"/>
            </a:endParaRPr>
          </a:p>
          <a:p>
            <a:pPr marL="0" indent="0">
              <a:buNone/>
            </a:pPr>
            <a:r>
              <a:rPr lang="fr-CA" b="1" dirty="0" smtClean="0">
                <a:solidFill>
                  <a:schemeClr val="accent2"/>
                </a:solidFill>
              </a:rPr>
              <a:t> </a:t>
            </a:r>
            <a:endParaRPr lang="fr-CA" b="1" dirty="0">
              <a:solidFill>
                <a:schemeClr val="accent2"/>
              </a:solidFill>
            </a:endParaRPr>
          </a:p>
          <a:p>
            <a:pPr marL="0" indent="0">
              <a:buNone/>
            </a:pPr>
            <a:endParaRPr lang="fr-CA" dirty="0" smtClean="0"/>
          </a:p>
          <a:p>
            <a:pPr marL="514350" indent="-514350">
              <a:buAutoNum type="alphaLcParenR"/>
            </a:pPr>
            <a:endParaRPr lang="fr-CA" dirty="0"/>
          </a:p>
          <a:p>
            <a:pPr marL="514350" indent="-514350">
              <a:buAutoNum type="alphaLcParenR"/>
            </a:pPr>
            <a:endParaRPr lang="fr-CA" dirty="0" smtClean="0"/>
          </a:p>
          <a:p>
            <a:pPr marL="514350" indent="-514350">
              <a:buAutoNum type="alphaLcParenR"/>
            </a:pPr>
            <a:endParaRPr lang="fr-CA" dirty="0"/>
          </a:p>
          <a:p>
            <a:pPr marL="514350" indent="-514350">
              <a:buAutoNum type="alphaLcParenR"/>
            </a:pPr>
            <a:endParaRPr lang="fr-CA" dirty="0" smtClean="0"/>
          </a:p>
          <a:p>
            <a:pPr marL="514350" indent="-514350">
              <a:buAutoNum type="alphaLcParenR"/>
            </a:pPr>
            <a:endParaRPr lang="fr-CA" dirty="0"/>
          </a:p>
          <a:p>
            <a:endParaRPr lang="fr-CA" dirty="0"/>
          </a:p>
        </p:txBody>
      </p:sp>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25</a:t>
            </a:fld>
            <a:endParaRPr lang="fr-BE"/>
          </a:p>
        </p:txBody>
      </p:sp>
    </p:spTree>
    <p:extLst>
      <p:ext uri="{BB962C8B-B14F-4D97-AF65-F5344CB8AC3E}">
        <p14:creationId xmlns:p14="http://schemas.microsoft.com/office/powerpoint/2010/main" val="6807133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custDataLst>
              <p:tags r:id="rId1"/>
            </p:custDataLst>
          </p:nvPr>
        </p:nvSpPr>
        <p:spPr/>
        <p:txBody>
          <a:bodyPr>
            <a:normAutofit fontScale="47500" lnSpcReduction="20000"/>
          </a:bodyPr>
          <a:lstStyle/>
          <a:p>
            <a:pPr marL="0" indent="0">
              <a:buNone/>
            </a:pPr>
            <a:r>
              <a:rPr lang="fr-CA" dirty="0"/>
              <a:t>b)*En connaître les avantages concrets</a:t>
            </a:r>
            <a:endParaRPr lang="fr-CA" dirty="0" smtClean="0"/>
          </a:p>
          <a:p>
            <a:pPr marL="0" indent="0">
              <a:buNone/>
            </a:pPr>
            <a:endParaRPr lang="fr-CA" dirty="0" smtClean="0"/>
          </a:p>
          <a:p>
            <a:pPr marL="0" indent="0">
              <a:buNone/>
            </a:pPr>
            <a:r>
              <a:rPr lang="fr-CA" dirty="0" smtClean="0"/>
              <a:t>Bien certainement, on fait de la veille pour : </a:t>
            </a:r>
          </a:p>
          <a:p>
            <a:r>
              <a:rPr lang="fr-CA" dirty="0" smtClean="0"/>
              <a:t>Gagner du temps, augmenter l’efficacité</a:t>
            </a:r>
          </a:p>
          <a:p>
            <a:r>
              <a:rPr lang="fr-CA" dirty="0" smtClean="0"/>
              <a:t>Automatiser des tâches répétitives</a:t>
            </a:r>
          </a:p>
          <a:p>
            <a:r>
              <a:rPr lang="fr-CA" dirty="0" smtClean="0"/>
              <a:t>Être informé rapidement des changements</a:t>
            </a:r>
          </a:p>
          <a:p>
            <a:pPr marL="0" indent="0">
              <a:buNone/>
            </a:pPr>
            <a:endParaRPr lang="fr-CA" dirty="0" smtClean="0"/>
          </a:p>
          <a:p>
            <a:pPr marL="0" indent="0">
              <a:buNone/>
            </a:pPr>
            <a:r>
              <a:rPr lang="fr-CA" dirty="0" smtClean="0"/>
              <a:t>Mais aussi  :</a:t>
            </a:r>
          </a:p>
          <a:p>
            <a:pPr marL="0" indent="0">
              <a:buNone/>
            </a:pPr>
            <a:r>
              <a:rPr lang="fr-CA" dirty="0" smtClean="0"/>
              <a:t>Afin de systématiser et d’uniformiser les métadonnées sur les informations recueillis afin d’en faciliter la traçabilité </a:t>
            </a:r>
            <a:endParaRPr lang="fr-CA" dirty="0"/>
          </a:p>
          <a:p>
            <a:pPr marL="0" indent="0">
              <a:buNone/>
            </a:pPr>
            <a:endParaRPr lang="fr-CA" dirty="0"/>
          </a:p>
          <a:p>
            <a:pPr marL="0" indent="0">
              <a:buNone/>
            </a:pPr>
            <a:r>
              <a:rPr lang="fr-CA" dirty="0" smtClean="0"/>
              <a:t>(Paraphrase de </a:t>
            </a:r>
            <a:r>
              <a:rPr lang="fr-CA" dirty="0" err="1" smtClean="0"/>
              <a:t>Flichy</a:t>
            </a:r>
            <a:r>
              <a:rPr lang="fr-CA" dirty="0" smtClean="0"/>
              <a:t> (2013), </a:t>
            </a:r>
            <a:r>
              <a:rPr lang="fr-CA" i="1" dirty="0" smtClean="0"/>
              <a:t>Rendre visible l’information</a:t>
            </a:r>
            <a:r>
              <a:rPr lang="fr-CA" dirty="0" smtClean="0"/>
              <a:t>. [le traitement de l’information est au cœur de différentes pratiques sociales])</a:t>
            </a:r>
          </a:p>
          <a:p>
            <a:pPr marL="0" indent="0">
              <a:buNone/>
            </a:pPr>
            <a:r>
              <a:rPr lang="fr-CA" dirty="0" smtClean="0"/>
              <a:t> </a:t>
            </a:r>
          </a:p>
          <a:p>
            <a:pPr>
              <a:buFont typeface="Wingdings" panose="05000000000000000000" pitchFamily="2" charset="2"/>
              <a:buChar char="à"/>
            </a:pPr>
            <a:r>
              <a:rPr lang="fr-CA" dirty="0" smtClean="0">
                <a:sym typeface="Wingdings" panose="05000000000000000000" pitchFamily="2" charset="2"/>
              </a:rPr>
              <a:t>Réflexion sur la visibilité des </a:t>
            </a:r>
            <a:r>
              <a:rPr lang="fr-CA" dirty="0" err="1" smtClean="0">
                <a:sym typeface="Wingdings" panose="05000000000000000000" pitchFamily="2" charset="2"/>
              </a:rPr>
              <a:t>platistes</a:t>
            </a:r>
            <a:r>
              <a:rPr lang="fr-CA" dirty="0" smtClean="0">
                <a:sym typeface="Wingdings" panose="05000000000000000000" pitchFamily="2" charset="2"/>
              </a:rPr>
              <a:t>…et sur le rappeur B. o. B</a:t>
            </a:r>
          </a:p>
          <a:p>
            <a:pPr marL="0" indent="0">
              <a:buNone/>
            </a:pPr>
            <a:endParaRPr lang="fr-CA" i="1" dirty="0" smtClean="0"/>
          </a:p>
          <a:p>
            <a:pPr marL="0" indent="0">
              <a:buNone/>
            </a:pPr>
            <a:r>
              <a:rPr lang="fr-CA" i="1" dirty="0" smtClean="0"/>
              <a:t>Les </a:t>
            </a:r>
            <a:r>
              <a:rPr lang="fr-CA" i="1" dirty="0"/>
              <a:t>astronautes de la Nasa répondent au rappeur </a:t>
            </a:r>
            <a:r>
              <a:rPr lang="fr-CA" i="1" dirty="0" err="1"/>
              <a:t>B.o.B</a:t>
            </a:r>
            <a:r>
              <a:rPr lang="fr-CA" i="1" dirty="0"/>
              <a:t> qui croit que la Terre est plate !</a:t>
            </a:r>
            <a:r>
              <a:rPr lang="fr-CA" dirty="0"/>
              <a:t> </a:t>
            </a:r>
            <a:r>
              <a:rPr lang="fr-CA" dirty="0">
                <a:hlinkClick r:id="rId6"/>
              </a:rPr>
              <a:t>https://hitek.fr/actualite/astronautes-nasa-reponse-rappeur-bob-terre-plate_14217</a:t>
            </a:r>
            <a:r>
              <a:rPr lang="fr-CA" dirty="0"/>
              <a:t>. Consulté le 3 avril 2019</a:t>
            </a:r>
            <a:r>
              <a:rPr lang="fr-CA" dirty="0" smtClean="0"/>
              <a:t>. </a:t>
            </a:r>
            <a:r>
              <a:rPr lang="fr-CA" dirty="0"/>
              <a:t/>
            </a:r>
            <a:br>
              <a:rPr lang="fr-CA" dirty="0"/>
            </a:br>
            <a:endParaRPr lang="fr-CA" dirty="0"/>
          </a:p>
        </p:txBody>
      </p:sp>
      <p:sp>
        <p:nvSpPr>
          <p:cNvPr id="4" name="Titre 1"/>
          <p:cNvSpPr txBox="1">
            <a:spLocks/>
          </p:cNvSpPr>
          <p:nvPr>
            <p:custDataLst>
              <p:tags r:id="rId2"/>
            </p:custDataLst>
          </p:nvPr>
        </p:nvSpPr>
        <p:spPr>
          <a:xfrm>
            <a:off x="609600" y="42703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CA" dirty="0" smtClean="0"/>
              <a:t>2. *Survoler des concepts généraux</a:t>
            </a:r>
            <a:endParaRPr lang="fr-CA" dirty="0"/>
          </a:p>
        </p:txBody>
      </p:sp>
      <p:sp>
        <p:nvSpPr>
          <p:cNvPr id="2" name="Espace réservé du pied de page 1"/>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26</a:t>
            </a:fld>
            <a:endParaRPr lang="fr-BE"/>
          </a:p>
        </p:txBody>
      </p:sp>
    </p:spTree>
    <p:extLst>
      <p:ext uri="{BB962C8B-B14F-4D97-AF65-F5344CB8AC3E}">
        <p14:creationId xmlns:p14="http://schemas.microsoft.com/office/powerpoint/2010/main" val="27802517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CA"/>
          </a:p>
        </p:txBody>
      </p:sp>
      <p:sp>
        <p:nvSpPr>
          <p:cNvPr id="3" name="Espace réservé du contenu 2"/>
          <p:cNvSpPr>
            <a:spLocks noGrp="1"/>
          </p:cNvSpPr>
          <p:nvPr>
            <p:ph idx="1"/>
          </p:nvPr>
        </p:nvSpPr>
        <p:spPr>
          <a:xfrm>
            <a:off x="457200" y="1600200"/>
            <a:ext cx="8229600" cy="4709120"/>
          </a:xfrm>
        </p:spPr>
        <p:txBody>
          <a:bodyPr>
            <a:normAutofit/>
          </a:bodyPr>
          <a:lstStyle/>
          <a:p>
            <a:pPr marL="0" indent="0">
              <a:buNone/>
            </a:pPr>
            <a:endParaRPr lang="fr-CA" dirty="0" smtClean="0"/>
          </a:p>
          <a:p>
            <a:pPr marL="0" indent="0">
              <a:buNone/>
            </a:pPr>
            <a:r>
              <a:rPr lang="fr-CA" dirty="0" smtClean="0"/>
              <a:t>Selon </a:t>
            </a:r>
            <a:r>
              <a:rPr lang="fr-CA" dirty="0" err="1" smtClean="0"/>
              <a:t>Barondeau</a:t>
            </a:r>
            <a:r>
              <a:rPr lang="fr-CA" dirty="0" smtClean="0"/>
              <a:t>, la veille « académique » est bénéfique </a:t>
            </a:r>
          </a:p>
          <a:p>
            <a:pPr marL="514350" indent="-514350">
              <a:buAutoNum type="alphaLcParenR"/>
            </a:pPr>
            <a:r>
              <a:rPr lang="fr-CA" b="1" dirty="0" smtClean="0"/>
              <a:t>Pour les enseignants-chercheurs </a:t>
            </a:r>
            <a:r>
              <a:rPr lang="fr-CA" dirty="0" smtClean="0"/>
              <a:t> </a:t>
            </a:r>
          </a:p>
          <a:p>
            <a:pPr marL="514350" indent="-514350">
              <a:buAutoNum type="alphaLcParenR"/>
            </a:pPr>
            <a:r>
              <a:rPr lang="fr-CA" b="1" dirty="0" smtClean="0"/>
              <a:t>Pour les étudiants  </a:t>
            </a:r>
            <a:endParaRPr lang="fr-CA" dirty="0" smtClean="0"/>
          </a:p>
          <a:p>
            <a:pPr marL="514350" indent="-514350">
              <a:buAutoNum type="alphaLcParenR"/>
            </a:pPr>
            <a:r>
              <a:rPr lang="fr-CA" b="1" dirty="0" smtClean="0"/>
              <a:t>Pour les collègues  </a:t>
            </a:r>
            <a:endParaRPr lang="fr-CA" dirty="0"/>
          </a:p>
        </p:txBody>
      </p:sp>
      <p:sp>
        <p:nvSpPr>
          <p:cNvPr id="4" name="Espace réservé du pied de page 3"/>
          <p:cNvSpPr>
            <a:spLocks noGrp="1"/>
          </p:cNvSpPr>
          <p:nvPr>
            <p:ph type="ftr" sz="quarter" idx="11"/>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nvPr>
        </p:nvSpPr>
        <p:spPr/>
        <p:txBody>
          <a:bodyPr/>
          <a:lstStyle/>
          <a:p>
            <a:fld id="{CF4668DC-857F-487D-BFFA-8C0CA5037977}" type="slidenum">
              <a:rPr lang="fr-BE" smtClean="0"/>
              <a:t>27</a:t>
            </a:fld>
            <a:endParaRPr lang="fr-BE"/>
          </a:p>
        </p:txBody>
      </p:sp>
      <p:sp>
        <p:nvSpPr>
          <p:cNvPr id="6" name="Titre 1"/>
          <p:cNvSpPr txBox="1">
            <a:spLocks/>
          </p:cNvSpPr>
          <p:nvPr>
            <p:custDataLst>
              <p:tags r:id="rId1"/>
            </p:custDataLst>
          </p:nvPr>
        </p:nvSpPr>
        <p:spPr>
          <a:xfrm>
            <a:off x="609600" y="42703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CA" dirty="0" smtClean="0"/>
              <a:t>2. *Survoler des concepts généraux</a:t>
            </a:r>
            <a:endParaRPr lang="fr-CA" dirty="0"/>
          </a:p>
        </p:txBody>
      </p:sp>
      <p:sp>
        <p:nvSpPr>
          <p:cNvPr id="8" name="Rectangle 7"/>
          <p:cNvSpPr/>
          <p:nvPr/>
        </p:nvSpPr>
        <p:spPr>
          <a:xfrm>
            <a:off x="457200" y="1697944"/>
            <a:ext cx="3820726" cy="369332"/>
          </a:xfrm>
          <a:prstGeom prst="rect">
            <a:avLst/>
          </a:prstGeom>
        </p:spPr>
        <p:txBody>
          <a:bodyPr wrap="none">
            <a:spAutoFit/>
          </a:bodyPr>
          <a:lstStyle/>
          <a:p>
            <a:r>
              <a:rPr lang="fr-CA" dirty="0"/>
              <a:t>b)*En connaître les avantages concrets</a:t>
            </a:r>
          </a:p>
        </p:txBody>
      </p:sp>
      <p:sp>
        <p:nvSpPr>
          <p:cNvPr id="9" name="ZoneTexte 8"/>
          <p:cNvSpPr txBox="1"/>
          <p:nvPr/>
        </p:nvSpPr>
        <p:spPr>
          <a:xfrm>
            <a:off x="389494" y="5993233"/>
            <a:ext cx="7776864" cy="692497"/>
          </a:xfrm>
          <a:prstGeom prst="rect">
            <a:avLst/>
          </a:prstGeom>
          <a:noFill/>
        </p:spPr>
        <p:txBody>
          <a:bodyPr wrap="square" rtlCol="0">
            <a:spAutoFit/>
          </a:bodyPr>
          <a:lstStyle/>
          <a:p>
            <a:r>
              <a:rPr lang="fr-CA" sz="800" dirty="0"/>
              <a:t>*</a:t>
            </a:r>
            <a:r>
              <a:rPr lang="fr-CA" sz="1050" dirty="0" err="1"/>
              <a:t>Barondeau</a:t>
            </a:r>
            <a:r>
              <a:rPr lang="fr-CA" sz="1050" dirty="0"/>
              <a:t>, R. (2018). «La veille académique: définitions, fonctions et implantation», Revue Internationale d’Intelligence Économique, No. 2, Vol. 10. </a:t>
            </a:r>
            <a:r>
              <a:rPr lang="fr-CA" sz="1050" dirty="0" smtClean="0"/>
              <a:t>p.22-23</a:t>
            </a:r>
            <a:endParaRPr lang="fr-CA" sz="1050" dirty="0"/>
          </a:p>
          <a:p>
            <a:endParaRPr lang="fr-CA" dirty="0"/>
          </a:p>
        </p:txBody>
      </p:sp>
    </p:spTree>
    <p:extLst>
      <p:ext uri="{BB962C8B-B14F-4D97-AF65-F5344CB8AC3E}">
        <p14:creationId xmlns:p14="http://schemas.microsoft.com/office/powerpoint/2010/main" val="76121225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custDataLst>
              <p:tags r:id="rId1"/>
            </p:custDataLst>
          </p:nvPr>
        </p:nvSpPr>
        <p:spPr/>
        <p:txBody>
          <a:bodyPr>
            <a:normAutofit fontScale="62500" lnSpcReduction="20000"/>
          </a:bodyPr>
          <a:lstStyle/>
          <a:p>
            <a:pPr marL="0" indent="0">
              <a:buNone/>
            </a:pPr>
            <a:r>
              <a:rPr lang="fr-CA" dirty="0" smtClean="0"/>
              <a:t> c</a:t>
            </a:r>
            <a:r>
              <a:rPr lang="fr-CA" dirty="0"/>
              <a:t>) En connaître les </a:t>
            </a:r>
            <a:r>
              <a:rPr lang="fr-CA" dirty="0" smtClean="0"/>
              <a:t>défis</a:t>
            </a:r>
          </a:p>
          <a:p>
            <a:r>
              <a:rPr lang="fr-CA" dirty="0" smtClean="0"/>
              <a:t>Le veilleur doit avoir des compétences en gestion de </a:t>
            </a:r>
            <a:r>
              <a:rPr lang="fr-CA" dirty="0"/>
              <a:t>projet (ou </a:t>
            </a:r>
            <a:r>
              <a:rPr lang="fr-CA" dirty="0" smtClean="0"/>
              <a:t>en développer</a:t>
            </a:r>
            <a:r>
              <a:rPr lang="fr-CA" dirty="0"/>
              <a:t>) </a:t>
            </a:r>
            <a:endParaRPr lang="fr-CA" dirty="0" smtClean="0"/>
          </a:p>
          <a:p>
            <a:pPr marL="0" indent="0">
              <a:buNone/>
            </a:pPr>
            <a:endParaRPr lang="fr-CA" dirty="0" smtClean="0"/>
          </a:p>
          <a:p>
            <a:r>
              <a:rPr lang="fr-CA" dirty="0" smtClean="0"/>
              <a:t>La qualité de la veille est liée directement aux compétences en recherche</a:t>
            </a:r>
          </a:p>
          <a:p>
            <a:pPr marL="0" indent="0">
              <a:buNone/>
            </a:pPr>
            <a:endParaRPr lang="fr-CA" dirty="0" smtClean="0"/>
          </a:p>
          <a:p>
            <a:r>
              <a:rPr lang="fr-CA" dirty="0" smtClean="0"/>
              <a:t>Est-ce utile de mentionner que la  « maintenance » </a:t>
            </a:r>
            <a:r>
              <a:rPr lang="fr-CA" dirty="0"/>
              <a:t>de la </a:t>
            </a:r>
            <a:r>
              <a:rPr lang="fr-CA" dirty="0" smtClean="0"/>
              <a:t>veille est chronophage ?</a:t>
            </a:r>
          </a:p>
          <a:p>
            <a:endParaRPr lang="fr-CA" dirty="0" smtClean="0"/>
          </a:p>
          <a:p>
            <a:r>
              <a:rPr lang="fr-CA" dirty="0" smtClean="0"/>
              <a:t>L’analyse des résultats de veille n’influence pas toujours les décideurs. Certains milieux organisationnels sont plus agiles que d’autres.</a:t>
            </a:r>
          </a:p>
          <a:p>
            <a:pPr marL="0" indent="0">
              <a:buNone/>
            </a:pPr>
            <a:endParaRPr lang="fr-CA" dirty="0" smtClean="0"/>
          </a:p>
          <a:p>
            <a:pPr marL="0" indent="0">
              <a:buNone/>
            </a:pPr>
            <a:r>
              <a:rPr lang="fr-CA" b="1" dirty="0" smtClean="0"/>
              <a:t>Pour plus de détails </a:t>
            </a:r>
            <a:r>
              <a:rPr lang="fr-CA" dirty="0" smtClean="0"/>
              <a:t>: La veille informationnelle en gestion (2008), </a:t>
            </a:r>
            <a:r>
              <a:rPr lang="fr-CA" dirty="0"/>
              <a:t>p3 </a:t>
            </a:r>
            <a:r>
              <a:rPr lang="fr-CA" dirty="0">
                <a:hlinkClick r:id="rId7"/>
              </a:rPr>
              <a:t>http://</a:t>
            </a:r>
            <a:r>
              <a:rPr lang="fr-CA" dirty="0" smtClean="0">
                <a:hlinkClick r:id="rId7"/>
              </a:rPr>
              <a:t>www.uqac.ca/departements/dsea/colloque_2008/pdf/marie-eve_ruest.pdf</a:t>
            </a:r>
            <a:r>
              <a:rPr lang="fr-CA" dirty="0" smtClean="0"/>
              <a:t> </a:t>
            </a:r>
            <a:endParaRPr lang="fr-CA" dirty="0"/>
          </a:p>
        </p:txBody>
      </p:sp>
      <p:sp>
        <p:nvSpPr>
          <p:cNvPr id="4" name="Titre 1"/>
          <p:cNvSpPr txBox="1">
            <a:spLocks/>
          </p:cNvSpPr>
          <p:nvPr>
            <p:custDataLst>
              <p:tags r:id="rId2"/>
            </p:custDataLst>
          </p:nvPr>
        </p:nvSpPr>
        <p:spPr>
          <a:xfrm>
            <a:off x="609600" y="42703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CA" dirty="0" smtClean="0"/>
              <a:t>2. *Survoler des concepts généraux</a:t>
            </a:r>
            <a:endParaRPr lang="fr-CA" dirty="0"/>
          </a:p>
        </p:txBody>
      </p:sp>
      <p:sp>
        <p:nvSpPr>
          <p:cNvPr id="2" name="Espace réservé du pied de page 1"/>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28</a:t>
            </a:fld>
            <a:endParaRPr lang="fr-BE"/>
          </a:p>
        </p:txBody>
      </p:sp>
    </p:spTree>
    <p:extLst>
      <p:ext uri="{BB962C8B-B14F-4D97-AF65-F5344CB8AC3E}">
        <p14:creationId xmlns:p14="http://schemas.microsoft.com/office/powerpoint/2010/main" val="125594552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lstStyle/>
          <a:p>
            <a:endParaRPr lang="fr-CA" dirty="0"/>
          </a:p>
        </p:txBody>
      </p:sp>
      <p:sp>
        <p:nvSpPr>
          <p:cNvPr id="3" name="Espace réservé du contenu 2"/>
          <p:cNvSpPr>
            <a:spLocks noGrp="1"/>
          </p:cNvSpPr>
          <p:nvPr>
            <p:ph idx="1"/>
            <p:custDataLst>
              <p:tags r:id="rId2"/>
            </p:custDataLst>
          </p:nvPr>
        </p:nvSpPr>
        <p:spPr/>
        <p:txBody>
          <a:bodyPr/>
          <a:lstStyle/>
          <a:p>
            <a:r>
              <a:rPr lang="fr-CA" dirty="0" smtClean="0"/>
              <a:t>Il reste que la veille, c’est un projet de type « recherche et création ».</a:t>
            </a:r>
          </a:p>
          <a:p>
            <a:pPr marL="457200" lvl="1" indent="0">
              <a:buNone/>
            </a:pPr>
            <a:endParaRPr lang="fr-CA" dirty="0"/>
          </a:p>
        </p:txBody>
      </p:sp>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29</a:t>
            </a:fld>
            <a:endParaRPr lang="fr-BE"/>
          </a:p>
        </p:txBody>
      </p:sp>
    </p:spTree>
    <p:extLst>
      <p:ext uri="{BB962C8B-B14F-4D97-AF65-F5344CB8AC3E}">
        <p14:creationId xmlns:p14="http://schemas.microsoft.com/office/powerpoint/2010/main" val="14735771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lstStyle/>
          <a:p>
            <a:r>
              <a:rPr lang="fr-CA" dirty="0" smtClean="0"/>
              <a:t>Objectifs de la rencontre</a:t>
            </a:r>
            <a:endParaRPr lang="fr-CA" dirty="0"/>
          </a:p>
        </p:txBody>
      </p:sp>
      <p:sp>
        <p:nvSpPr>
          <p:cNvPr id="3" name="Espace réservé du contenu 2"/>
          <p:cNvSpPr>
            <a:spLocks noGrp="1"/>
          </p:cNvSpPr>
          <p:nvPr>
            <p:ph idx="1"/>
            <p:custDataLst>
              <p:tags r:id="rId2"/>
            </p:custDataLst>
          </p:nvPr>
        </p:nvSpPr>
        <p:spPr/>
        <p:txBody>
          <a:bodyPr>
            <a:normAutofit fontScale="62500" lnSpcReduction="20000"/>
          </a:bodyPr>
          <a:lstStyle/>
          <a:p>
            <a:r>
              <a:rPr lang="fr-CA" b="1" dirty="0"/>
              <a:t>À qui s’adresse cette formation</a:t>
            </a:r>
            <a:r>
              <a:rPr lang="fr-CA" dirty="0"/>
              <a:t> : à tous les intervenants en milieu documentaire qui ont un intérêt pour la formation sur la veille</a:t>
            </a:r>
            <a:r>
              <a:rPr lang="fr-CA" dirty="0" smtClean="0"/>
              <a:t>.</a:t>
            </a:r>
          </a:p>
          <a:p>
            <a:pPr marL="0" indent="0">
              <a:buNone/>
            </a:pPr>
            <a:endParaRPr lang="fr-CA" dirty="0"/>
          </a:p>
          <a:p>
            <a:r>
              <a:rPr lang="fr-CA" b="1" dirty="0"/>
              <a:t>Description</a:t>
            </a:r>
            <a:r>
              <a:rPr lang="fr-CA" dirty="0"/>
              <a:t> : L’atelier offrira un survol des concepts généraux liés à la veille, ainsi que la possibilité d’explorer des exemples et des bonnes pratiques de veille, tout en fournissant du matériel de formation libre d’utilisation. Vos questions et vos sujets de veille sont les bienvenus.</a:t>
            </a:r>
          </a:p>
          <a:p>
            <a:endParaRPr lang="fr-CA" dirty="0" smtClean="0"/>
          </a:p>
          <a:p>
            <a:r>
              <a:rPr lang="fr-CA" sz="2600" dirty="0" smtClean="0"/>
              <a:t>À la fin de cette rencontre, le participant se sera approprié le matériel qui pourrait lui être utile pour former ses utilisateurs à propos de la veille;</a:t>
            </a:r>
          </a:p>
          <a:p>
            <a:endParaRPr lang="fr-CA" sz="2600" dirty="0" smtClean="0"/>
          </a:p>
          <a:p>
            <a:r>
              <a:rPr lang="fr-CA" sz="2600" dirty="0" smtClean="0"/>
              <a:t>De plus, il aura une meilleure vue d’ensemble des activités de veille en milieu académique;</a:t>
            </a:r>
          </a:p>
          <a:p>
            <a:endParaRPr lang="fr-CA" sz="2600" dirty="0" smtClean="0"/>
          </a:p>
          <a:p>
            <a:r>
              <a:rPr lang="fr-CA" sz="2600" dirty="0" smtClean="0"/>
              <a:t>Pour terminer, le comité </a:t>
            </a:r>
            <a:r>
              <a:rPr lang="fr-CA" sz="2600" dirty="0"/>
              <a:t>organisateur  de l’activité </a:t>
            </a:r>
            <a:r>
              <a:rPr lang="fr-CA" sz="2600" dirty="0" smtClean="0"/>
              <a:t>souhaite permettre des échanges à propos de nos connaissances en matière de veille : </a:t>
            </a:r>
          </a:p>
          <a:p>
            <a:pPr lvl="1"/>
            <a:r>
              <a:rPr lang="fr-CA" sz="2200" dirty="0" smtClean="0"/>
              <a:t>avantages </a:t>
            </a:r>
            <a:r>
              <a:rPr lang="fr-CA" sz="2200" dirty="0"/>
              <a:t>concrets et </a:t>
            </a:r>
            <a:r>
              <a:rPr lang="fr-CA" sz="2200" dirty="0" smtClean="0"/>
              <a:t>bonnes </a:t>
            </a:r>
            <a:r>
              <a:rPr lang="fr-CA" sz="2200" dirty="0"/>
              <a:t>pratiques </a:t>
            </a:r>
            <a:endParaRPr lang="fr-CA" sz="2200" dirty="0" smtClean="0"/>
          </a:p>
          <a:p>
            <a:pPr lvl="1"/>
            <a:r>
              <a:rPr lang="fr-CA" sz="2200" dirty="0" smtClean="0"/>
              <a:t>étapes </a:t>
            </a:r>
            <a:r>
              <a:rPr lang="fr-CA" sz="2200" dirty="0"/>
              <a:t>à suivre pour effectuer une veille informationnelle </a:t>
            </a:r>
            <a:r>
              <a:rPr lang="fr-CA" sz="2200" dirty="0" smtClean="0"/>
              <a:t>efficace, etc.</a:t>
            </a:r>
          </a:p>
        </p:txBody>
      </p:sp>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3</a:t>
            </a:fld>
            <a:endParaRPr lang="fr-BE"/>
          </a:p>
        </p:txBody>
      </p:sp>
    </p:spTree>
    <p:extLst>
      <p:ext uri="{BB962C8B-B14F-4D97-AF65-F5344CB8AC3E}">
        <p14:creationId xmlns:p14="http://schemas.microsoft.com/office/powerpoint/2010/main" val="185835744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lstStyle/>
          <a:p>
            <a:r>
              <a:rPr lang="fr-CA" dirty="0" smtClean="0"/>
              <a:t>Un exemple de budget ($ / T)</a:t>
            </a:r>
            <a:endParaRPr lang="fr-CA" dirty="0"/>
          </a:p>
        </p:txBody>
      </p:sp>
      <p:sp>
        <p:nvSpPr>
          <p:cNvPr id="3" name="Espace réservé du contenu 2"/>
          <p:cNvSpPr>
            <a:spLocks noGrp="1"/>
          </p:cNvSpPr>
          <p:nvPr>
            <p:ph idx="1"/>
            <p:custDataLst>
              <p:tags r:id="rId2"/>
            </p:custDataLst>
          </p:nvPr>
        </p:nvSpPr>
        <p:spPr>
          <a:solidFill>
            <a:schemeClr val="bg1"/>
          </a:solidFill>
        </p:spPr>
        <p:txBody>
          <a:bodyPr>
            <a:normAutofit/>
          </a:bodyPr>
          <a:lstStyle/>
          <a:p>
            <a:r>
              <a:rPr lang="fr-CA" dirty="0" smtClean="0"/>
              <a:t>Pour l’élaboration d’un site dédié et d’une cellule : 75$ année / 15h</a:t>
            </a:r>
          </a:p>
          <a:p>
            <a:r>
              <a:rPr lang="fr-CA" dirty="0" smtClean="0"/>
              <a:t>Pour la curation, maintenance et la diffusion :</a:t>
            </a:r>
          </a:p>
          <a:p>
            <a:pPr marL="0" indent="0">
              <a:buNone/>
            </a:pPr>
            <a:r>
              <a:rPr lang="fr-CA" dirty="0"/>
              <a:t>	</a:t>
            </a:r>
            <a:r>
              <a:rPr lang="fr-CA" dirty="0" smtClean="0"/>
              <a:t>+ ou - 7 h / semaine</a:t>
            </a:r>
            <a:endParaRPr lang="fr-CA" dirty="0"/>
          </a:p>
        </p:txBody>
      </p:sp>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30</a:t>
            </a:fld>
            <a:endParaRPr lang="fr-BE"/>
          </a:p>
        </p:txBody>
      </p:sp>
    </p:spTree>
    <p:extLst>
      <p:ext uri="{BB962C8B-B14F-4D97-AF65-F5344CB8AC3E}">
        <p14:creationId xmlns:p14="http://schemas.microsoft.com/office/powerpoint/2010/main" val="240768786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lstStyle/>
          <a:p>
            <a:r>
              <a:rPr lang="fr-CA" dirty="0" smtClean="0"/>
              <a:t>Un exemple de budget ($ / T)</a:t>
            </a:r>
            <a:endParaRPr lang="fr-CA" dirty="0"/>
          </a:p>
        </p:txBody>
      </p:sp>
      <p:sp>
        <p:nvSpPr>
          <p:cNvPr id="3" name="Espace réservé du contenu 2"/>
          <p:cNvSpPr>
            <a:spLocks noGrp="1"/>
          </p:cNvSpPr>
          <p:nvPr>
            <p:ph idx="1"/>
            <p:custDataLst>
              <p:tags r:id="rId2"/>
            </p:custDataLst>
          </p:nvPr>
        </p:nvSpPr>
        <p:spPr>
          <a:solidFill>
            <a:schemeClr val="bg1"/>
          </a:solidFill>
        </p:spPr>
        <p:txBody>
          <a:bodyPr>
            <a:normAutofit fontScale="92500" lnSpcReduction="10000"/>
          </a:bodyPr>
          <a:lstStyle/>
          <a:p>
            <a:r>
              <a:rPr lang="fr-CA" dirty="0" smtClean="0"/>
              <a:t>Développement site dédié + cellule </a:t>
            </a:r>
            <a:r>
              <a:rPr lang="fr-CA" sz="2400" dirty="0" smtClean="0"/>
              <a:t>(</a:t>
            </a:r>
            <a:r>
              <a:rPr lang="fr-CA" sz="2400" b="1" dirty="0" smtClean="0"/>
              <a:t>10 – 15 h</a:t>
            </a:r>
            <a:r>
              <a:rPr lang="fr-CA" sz="2400" dirty="0" smtClean="0"/>
              <a:t>)</a:t>
            </a:r>
            <a:r>
              <a:rPr lang="fr-CA" dirty="0" smtClean="0"/>
              <a:t>:</a:t>
            </a:r>
            <a:endParaRPr lang="fr-CA" dirty="0"/>
          </a:p>
          <a:p>
            <a:pPr lvl="1"/>
            <a:r>
              <a:rPr lang="fr-CA" dirty="0"/>
              <a:t>Revue de littérature</a:t>
            </a:r>
          </a:p>
          <a:p>
            <a:pPr lvl="1"/>
            <a:r>
              <a:rPr lang="fr-CA" dirty="0"/>
              <a:t>Architecture des outils et des sources </a:t>
            </a:r>
            <a:r>
              <a:rPr lang="fr-CA" dirty="0" smtClean="0"/>
              <a:t> </a:t>
            </a:r>
            <a:endParaRPr lang="fr-CA" dirty="0"/>
          </a:p>
          <a:p>
            <a:pPr lvl="1"/>
            <a:r>
              <a:rPr lang="fr-CA" dirty="0"/>
              <a:t>Ouverture des comptes</a:t>
            </a:r>
          </a:p>
          <a:p>
            <a:pPr lvl="1"/>
            <a:r>
              <a:rPr lang="fr-CA" dirty="0"/>
              <a:t>Copies de sécurité</a:t>
            </a:r>
          </a:p>
          <a:p>
            <a:pPr lvl="1"/>
            <a:r>
              <a:rPr lang="fr-CA" dirty="0"/>
              <a:t>Validation de la « communauté »</a:t>
            </a:r>
          </a:p>
          <a:p>
            <a:pPr lvl="1"/>
            <a:r>
              <a:rPr lang="fr-CA" dirty="0"/>
              <a:t>Retouche CSS et autres</a:t>
            </a:r>
          </a:p>
          <a:p>
            <a:pPr lvl="1"/>
            <a:r>
              <a:rPr lang="fr-CA" dirty="0"/>
              <a:t>Présentation au comité de régie</a:t>
            </a:r>
          </a:p>
          <a:p>
            <a:pPr lvl="1"/>
            <a:r>
              <a:rPr lang="fr-CA" dirty="0"/>
              <a:t>Ajustement : publication + pratique (ABRC-CARL)</a:t>
            </a:r>
          </a:p>
          <a:p>
            <a:r>
              <a:rPr lang="fr-CA" dirty="0"/>
              <a:t>Achat : URL </a:t>
            </a:r>
            <a:r>
              <a:rPr lang="fr-CA" dirty="0" smtClean="0"/>
              <a:t>(20$) + </a:t>
            </a:r>
            <a:r>
              <a:rPr lang="fr-CA" dirty="0"/>
              <a:t>No </a:t>
            </a:r>
            <a:r>
              <a:rPr lang="fr-CA" dirty="0" err="1" smtClean="0"/>
              <a:t>ads</a:t>
            </a:r>
            <a:r>
              <a:rPr lang="fr-CA" dirty="0" smtClean="0"/>
              <a:t> (30$)</a:t>
            </a:r>
            <a:endParaRPr lang="fr-CA" dirty="0"/>
          </a:p>
        </p:txBody>
      </p:sp>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31</a:t>
            </a:fld>
            <a:endParaRPr lang="fr-BE"/>
          </a:p>
        </p:txBody>
      </p:sp>
    </p:spTree>
    <p:extLst>
      <p:ext uri="{BB962C8B-B14F-4D97-AF65-F5344CB8AC3E}">
        <p14:creationId xmlns:p14="http://schemas.microsoft.com/office/powerpoint/2010/main" val="10943410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lstStyle/>
          <a:p>
            <a:r>
              <a:rPr lang="fr-CA" dirty="0" smtClean="0"/>
              <a:t>Un exemple de budget ($ / T)</a:t>
            </a:r>
            <a:endParaRPr lang="fr-CA" dirty="0"/>
          </a:p>
        </p:txBody>
      </p:sp>
      <p:sp>
        <p:nvSpPr>
          <p:cNvPr id="3" name="Espace réservé du contenu 2"/>
          <p:cNvSpPr>
            <a:spLocks noGrp="1"/>
          </p:cNvSpPr>
          <p:nvPr>
            <p:ph idx="1"/>
            <p:custDataLst>
              <p:tags r:id="rId2"/>
            </p:custDataLst>
          </p:nvPr>
        </p:nvSpPr>
        <p:spPr>
          <a:solidFill>
            <a:schemeClr val="bg1"/>
          </a:solidFill>
        </p:spPr>
        <p:txBody>
          <a:bodyPr/>
          <a:lstStyle/>
          <a:p>
            <a:pPr lvl="1">
              <a:buFont typeface="Arial" panose="020B0604020202020204" pitchFamily="34" charset="0"/>
              <a:buChar char="•"/>
            </a:pPr>
            <a:r>
              <a:rPr lang="fr-CA" dirty="0"/>
              <a:t>1 sauvegarde / semaine </a:t>
            </a:r>
            <a:r>
              <a:rPr lang="fr-CA" sz="2000" dirty="0"/>
              <a:t>(gestion No </a:t>
            </a:r>
            <a:r>
              <a:rPr lang="fr-CA" sz="2000" dirty="0" err="1"/>
              <a:t>ads</a:t>
            </a:r>
            <a:r>
              <a:rPr lang="fr-CA" sz="2000" dirty="0"/>
              <a:t>, Nom de domaine, etc.)</a:t>
            </a:r>
          </a:p>
          <a:p>
            <a:pPr lvl="1">
              <a:buFont typeface="Arial" panose="020B0604020202020204" pitchFamily="34" charset="0"/>
              <a:buChar char="•"/>
            </a:pPr>
            <a:r>
              <a:rPr lang="fr-CA" dirty="0"/>
              <a:t>2 « balayages » dans </a:t>
            </a:r>
            <a:r>
              <a:rPr lang="fr-CA" dirty="0" err="1"/>
              <a:t>Feedly</a:t>
            </a:r>
            <a:r>
              <a:rPr lang="fr-CA" dirty="0"/>
              <a:t> + présélection / jour</a:t>
            </a:r>
          </a:p>
          <a:p>
            <a:pPr marL="457200" lvl="1" indent="0">
              <a:buNone/>
            </a:pPr>
            <a:endParaRPr lang="fr-CA" dirty="0"/>
          </a:p>
          <a:p>
            <a:pPr lvl="1">
              <a:buFont typeface="Arial" panose="020B0604020202020204" pitchFamily="34" charset="0"/>
              <a:buChar char="•"/>
            </a:pPr>
            <a:r>
              <a:rPr lang="fr-CA" dirty="0"/>
              <a:t>Plusieurs « modes » de détection (c’est la grande faiblesse de mon projet) : </a:t>
            </a:r>
          </a:p>
          <a:p>
            <a:pPr lvl="2">
              <a:buFont typeface="Courier New" panose="02070309020205020404" pitchFamily="49" charset="0"/>
              <a:buChar char="o"/>
            </a:pPr>
            <a:r>
              <a:rPr lang="fr-CA" dirty="0"/>
              <a:t>photo </a:t>
            </a:r>
          </a:p>
          <a:p>
            <a:pPr lvl="2">
              <a:buFont typeface="Courier New" panose="02070309020205020404" pitchFamily="49" charset="0"/>
              <a:buChar char="o"/>
            </a:pPr>
            <a:r>
              <a:rPr lang="fr-CA" dirty="0"/>
              <a:t>texto</a:t>
            </a:r>
          </a:p>
          <a:p>
            <a:pPr lvl="2">
              <a:buFont typeface="Courier New" panose="02070309020205020404" pitchFamily="49" charset="0"/>
              <a:buChar char="o"/>
            </a:pPr>
            <a:r>
              <a:rPr lang="fr-CA" dirty="0"/>
              <a:t>nouvelle relayée par collègue </a:t>
            </a:r>
            <a:r>
              <a:rPr lang="fr-CA" sz="2000" dirty="0"/>
              <a:t>(toujours citer la source dans la chronique, c’est une politesse de base</a:t>
            </a:r>
            <a:r>
              <a:rPr lang="fr-CA" dirty="0"/>
              <a:t>)</a:t>
            </a:r>
          </a:p>
        </p:txBody>
      </p:sp>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32</a:t>
            </a:fld>
            <a:endParaRPr lang="fr-BE"/>
          </a:p>
        </p:txBody>
      </p:sp>
    </p:spTree>
    <p:extLst>
      <p:ext uri="{BB962C8B-B14F-4D97-AF65-F5344CB8AC3E}">
        <p14:creationId xmlns:p14="http://schemas.microsoft.com/office/powerpoint/2010/main" val="359040846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lstStyle/>
          <a:p>
            <a:r>
              <a:rPr lang="fr-CA" dirty="0" smtClean="0"/>
              <a:t>Un exemple de budget ($ / T)</a:t>
            </a:r>
            <a:endParaRPr lang="fr-CA" dirty="0"/>
          </a:p>
        </p:txBody>
      </p:sp>
      <p:sp>
        <p:nvSpPr>
          <p:cNvPr id="4" name="Espace réservé du pied de page 3"/>
          <p:cNvSpPr>
            <a:spLocks noGrp="1"/>
          </p:cNvSpPr>
          <p:nvPr>
            <p:ph type="ftr" sz="quarter" idx="11"/>
            <p:custDataLst>
              <p:tags r:id="rId2"/>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3"/>
            </p:custDataLst>
          </p:nvPr>
        </p:nvSpPr>
        <p:spPr/>
        <p:txBody>
          <a:bodyPr/>
          <a:lstStyle/>
          <a:p>
            <a:fld id="{CF4668DC-857F-487D-BFFA-8C0CA5037977}" type="slidenum">
              <a:rPr lang="fr-BE" smtClean="0"/>
              <a:t>33</a:t>
            </a:fld>
            <a:endParaRPr lang="fr-BE"/>
          </a:p>
        </p:txBody>
      </p:sp>
      <p:graphicFrame>
        <p:nvGraphicFramePr>
          <p:cNvPr id="6" name="Espace réservé du contenu 3"/>
          <p:cNvGraphicFramePr>
            <a:graphicFrameLocks noGrp="1"/>
          </p:cNvGraphicFramePr>
          <p:nvPr>
            <p:custDataLst>
              <p:tags r:id="rId4"/>
            </p:custDataLst>
            <p:extLst>
              <p:ext uri="{D42A27DB-BD31-4B8C-83A1-F6EECF244321}">
                <p14:modId xmlns:p14="http://schemas.microsoft.com/office/powerpoint/2010/main" val="41871500"/>
              </p:ext>
            </p:extLst>
          </p:nvPr>
        </p:nvGraphicFramePr>
        <p:xfrm>
          <a:off x="457200" y="1585664"/>
          <a:ext cx="8229600" cy="4525963"/>
        </p:xfrm>
        <a:graphic>
          <a:graphicData uri="http://schemas.openxmlformats.org/drawingml/2006/chart">
            <c:chart xmlns:c="http://schemas.openxmlformats.org/drawingml/2006/chart" xmlns:r="http://schemas.openxmlformats.org/officeDocument/2006/relationships" r:id="rId7"/>
          </a:graphicData>
        </a:graphic>
      </p:graphicFrame>
      <p:sp>
        <p:nvSpPr>
          <p:cNvPr id="7" name="Espace réservé du contenu 6"/>
          <p:cNvSpPr>
            <a:spLocks noGrp="1"/>
          </p:cNvSpPr>
          <p:nvPr>
            <p:ph idx="1"/>
            <p:custDataLst>
              <p:tags r:id="rId5"/>
            </p:custDataLst>
          </p:nvPr>
        </p:nvSpPr>
        <p:spPr/>
        <p:txBody>
          <a:bodyPr/>
          <a:lstStyle/>
          <a:p>
            <a:endParaRPr lang="fr-CA" dirty="0"/>
          </a:p>
        </p:txBody>
      </p:sp>
    </p:spTree>
    <p:extLst>
      <p:ext uri="{BB962C8B-B14F-4D97-AF65-F5344CB8AC3E}">
        <p14:creationId xmlns:p14="http://schemas.microsoft.com/office/powerpoint/2010/main" val="38765383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custDataLst>
              <p:tags r:id="rId1"/>
            </p:custDataLst>
          </p:nvPr>
        </p:nvSpPr>
        <p:spPr/>
        <p:txBody>
          <a:bodyPr>
            <a:normAutofit fontScale="77500" lnSpcReduction="20000"/>
          </a:bodyPr>
          <a:lstStyle/>
          <a:p>
            <a:pPr marL="0" indent="0">
              <a:buNone/>
            </a:pPr>
            <a:r>
              <a:rPr lang="fr-CA" dirty="0" smtClean="0"/>
              <a:t>d</a:t>
            </a:r>
            <a:r>
              <a:rPr lang="fr-CA" dirty="0"/>
              <a:t>) Ressources déjà disponibles (</a:t>
            </a:r>
            <a:r>
              <a:rPr lang="fr-CA" dirty="0" err="1"/>
              <a:t>Infosphère</a:t>
            </a:r>
            <a:r>
              <a:rPr lang="fr-CA" dirty="0"/>
              <a:t>, etc</a:t>
            </a:r>
            <a:r>
              <a:rPr lang="fr-CA" dirty="0" smtClean="0"/>
              <a:t>.)</a:t>
            </a:r>
          </a:p>
          <a:p>
            <a:pPr marL="0" indent="0">
              <a:buNone/>
            </a:pPr>
            <a:endParaRPr lang="fr-CA" dirty="0" smtClean="0"/>
          </a:p>
          <a:p>
            <a:r>
              <a:rPr lang="fr-CA" dirty="0" err="1" smtClean="0"/>
              <a:t>Infosphère</a:t>
            </a:r>
            <a:r>
              <a:rPr lang="fr-CA" dirty="0" smtClean="0"/>
              <a:t> </a:t>
            </a:r>
            <a:r>
              <a:rPr lang="fr-CA" dirty="0"/>
              <a:t>: </a:t>
            </a:r>
            <a:r>
              <a:rPr lang="fr-CA" sz="1800" dirty="0">
                <a:hlinkClick r:id="rId6"/>
              </a:rPr>
              <a:t>http://</a:t>
            </a:r>
            <a:r>
              <a:rPr lang="fr-CA" sz="1800" dirty="0" smtClean="0">
                <a:hlinkClick r:id="rId6"/>
              </a:rPr>
              <a:t>www.infosphere.uqam.ca/rechercher-linformation/chercher-les-bases-specialisees/effectuer-une-veille-informationnelle</a:t>
            </a:r>
            <a:r>
              <a:rPr lang="fr-CA" sz="1800" dirty="0" smtClean="0"/>
              <a:t> </a:t>
            </a:r>
            <a:endParaRPr lang="fr-CA" sz="1400" dirty="0" smtClean="0"/>
          </a:p>
          <a:p>
            <a:endParaRPr lang="fr-CA" sz="1400" dirty="0"/>
          </a:p>
          <a:p>
            <a:r>
              <a:rPr lang="fr-CA" dirty="0" smtClean="0"/>
              <a:t>Paul-Émile-Boulet</a:t>
            </a:r>
            <a:r>
              <a:rPr lang="fr-CA" dirty="0"/>
              <a:t>, B. (s. d.). Guides: Aide: Faire une veille informationnelle. Consulté 16 février 2018, à l’adresse </a:t>
            </a:r>
            <a:r>
              <a:rPr lang="fr-CA" dirty="0">
                <a:hlinkClick r:id="rId7"/>
              </a:rPr>
              <a:t>http://</a:t>
            </a:r>
            <a:r>
              <a:rPr lang="fr-CA" dirty="0" smtClean="0">
                <a:hlinkClick r:id="rId7"/>
              </a:rPr>
              <a:t>libguides.uqac.ca/c.php?g=676694&amp;p=4847593</a:t>
            </a:r>
            <a:endParaRPr lang="fr-CA" dirty="0" smtClean="0"/>
          </a:p>
          <a:p>
            <a:pPr marL="457200" lvl="1" indent="0">
              <a:buNone/>
            </a:pPr>
            <a:endParaRPr lang="fr-CA" dirty="0" smtClean="0"/>
          </a:p>
          <a:p>
            <a:r>
              <a:rPr lang="fr-CA" dirty="0" smtClean="0"/>
              <a:t>D’autres organismes sont un peu moins en avance… </a:t>
            </a:r>
          </a:p>
          <a:p>
            <a:pPr marL="400050" lvl="1" indent="0">
              <a:buNone/>
            </a:pPr>
            <a:r>
              <a:rPr lang="fr-CA" dirty="0" smtClean="0">
                <a:hlinkClick r:id="rId8"/>
              </a:rPr>
              <a:t>https</a:t>
            </a:r>
            <a:r>
              <a:rPr lang="fr-CA" dirty="0">
                <a:hlinkClick r:id="rId8"/>
              </a:rPr>
              <a:t>://</a:t>
            </a:r>
            <a:r>
              <a:rPr lang="fr-CA" dirty="0" smtClean="0">
                <a:hlinkClick r:id="rId8"/>
              </a:rPr>
              <a:t>www.ciusss-capitalenationale.gouv.qc.ca/mission-universitaire/bibliotheque/services/veille-informationnelle</a:t>
            </a:r>
            <a:r>
              <a:rPr lang="fr-CA" dirty="0" smtClean="0"/>
              <a:t> </a:t>
            </a:r>
            <a:endParaRPr lang="fr-CA" dirty="0"/>
          </a:p>
          <a:p>
            <a:pPr marL="0" indent="0">
              <a:buNone/>
            </a:pPr>
            <a:r>
              <a:rPr lang="fr-CA" dirty="0"/>
              <a:t/>
            </a:r>
            <a:br>
              <a:rPr lang="fr-CA" dirty="0"/>
            </a:br>
            <a:endParaRPr lang="fr-CA" dirty="0"/>
          </a:p>
        </p:txBody>
      </p:sp>
      <p:sp>
        <p:nvSpPr>
          <p:cNvPr id="4" name="Titre 1"/>
          <p:cNvSpPr txBox="1">
            <a:spLocks/>
          </p:cNvSpPr>
          <p:nvPr>
            <p:custDataLst>
              <p:tags r:id="rId2"/>
            </p:custDataLst>
          </p:nvPr>
        </p:nvSpPr>
        <p:spPr>
          <a:xfrm>
            <a:off x="609600" y="42703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CA" dirty="0" smtClean="0"/>
              <a:t>2. *Survoler des concepts généraux</a:t>
            </a:r>
            <a:endParaRPr lang="fr-CA" dirty="0"/>
          </a:p>
        </p:txBody>
      </p:sp>
      <p:sp>
        <p:nvSpPr>
          <p:cNvPr id="2" name="Espace réservé du pied de page 1"/>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34</a:t>
            </a:fld>
            <a:endParaRPr lang="fr-BE"/>
          </a:p>
        </p:txBody>
      </p:sp>
    </p:spTree>
    <p:extLst>
      <p:ext uri="{BB962C8B-B14F-4D97-AF65-F5344CB8AC3E}">
        <p14:creationId xmlns:p14="http://schemas.microsoft.com/office/powerpoint/2010/main" val="399603075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normAutofit fontScale="90000"/>
          </a:bodyPr>
          <a:lstStyle/>
          <a:p>
            <a:r>
              <a:rPr lang="fr-CA" dirty="0" smtClean="0"/>
              <a:t/>
            </a:r>
            <a:br>
              <a:rPr lang="fr-CA" dirty="0" smtClean="0"/>
            </a:br>
            <a:r>
              <a:rPr lang="fr-CA" dirty="0" smtClean="0"/>
              <a:t>3. *</a:t>
            </a:r>
            <a:r>
              <a:rPr lang="fr-CA" dirty="0" smtClean="0">
                <a:solidFill>
                  <a:schemeClr val="tx2"/>
                </a:solidFill>
              </a:rPr>
              <a:t>13h30 – 14h45 </a:t>
            </a:r>
            <a:r>
              <a:rPr lang="fr-CA" dirty="0" smtClean="0"/>
              <a:t>Énoncer </a:t>
            </a:r>
            <a:r>
              <a:rPr lang="fr-CA" dirty="0"/>
              <a:t>et donner des exemples de bonnes pratiques</a:t>
            </a:r>
            <a:br>
              <a:rPr lang="fr-CA" dirty="0"/>
            </a:br>
            <a:endParaRPr lang="fr-CA" dirty="0"/>
          </a:p>
        </p:txBody>
      </p:sp>
      <p:sp>
        <p:nvSpPr>
          <p:cNvPr id="3" name="Espace réservé du contenu 2"/>
          <p:cNvSpPr>
            <a:spLocks noGrp="1"/>
          </p:cNvSpPr>
          <p:nvPr>
            <p:ph idx="1"/>
            <p:custDataLst>
              <p:tags r:id="rId2"/>
            </p:custDataLst>
          </p:nvPr>
        </p:nvSpPr>
        <p:spPr/>
        <p:txBody>
          <a:bodyPr>
            <a:normAutofit lnSpcReduction="10000"/>
          </a:bodyPr>
          <a:lstStyle/>
          <a:p>
            <a:pPr marL="0" indent="0">
              <a:buNone/>
            </a:pPr>
            <a:r>
              <a:rPr lang="fr-CA" dirty="0" smtClean="0"/>
              <a:t>a</a:t>
            </a:r>
            <a:r>
              <a:rPr lang="fr-CA" dirty="0"/>
              <a:t>)*Étapes de réalisation </a:t>
            </a:r>
            <a:endParaRPr lang="fr-CA" dirty="0" smtClean="0"/>
          </a:p>
          <a:p>
            <a:pPr marL="0" indent="0">
              <a:buNone/>
            </a:pPr>
            <a:endParaRPr lang="fr-CA" dirty="0"/>
          </a:p>
          <a:p>
            <a:pPr marL="0" indent="0">
              <a:buNone/>
            </a:pPr>
            <a:r>
              <a:rPr lang="fr-CA" dirty="0" smtClean="0"/>
              <a:t>b</a:t>
            </a:r>
            <a:r>
              <a:rPr lang="fr-CA" dirty="0"/>
              <a:t>) *Choix et évaluation des </a:t>
            </a:r>
            <a:r>
              <a:rPr lang="fr-CA" dirty="0" smtClean="0"/>
              <a:t>outils</a:t>
            </a:r>
          </a:p>
          <a:p>
            <a:pPr marL="0" indent="0">
              <a:buNone/>
            </a:pPr>
            <a:endParaRPr lang="fr-CA" dirty="0"/>
          </a:p>
          <a:p>
            <a:pPr marL="0" indent="0">
              <a:buNone/>
            </a:pPr>
            <a:r>
              <a:rPr lang="fr-CA" dirty="0" smtClean="0"/>
              <a:t>-*</a:t>
            </a:r>
            <a:r>
              <a:rPr lang="fr-CA" dirty="0"/>
              <a:t>Trouver des alternatives possibles aux portails de veille et systèmes </a:t>
            </a:r>
            <a:r>
              <a:rPr lang="fr-CA" dirty="0" smtClean="0"/>
              <a:t>d'alertes</a:t>
            </a:r>
          </a:p>
          <a:p>
            <a:pPr marL="0" indent="0">
              <a:buNone/>
            </a:pPr>
            <a:endParaRPr lang="fr-CA" dirty="0"/>
          </a:p>
          <a:p>
            <a:pPr marL="0" indent="0">
              <a:buNone/>
            </a:pPr>
            <a:r>
              <a:rPr lang="fr-CA" dirty="0"/>
              <a:t>c) Choix et </a:t>
            </a:r>
            <a:r>
              <a:rPr lang="fr-CA" dirty="0" smtClean="0"/>
              <a:t>évaluation (technique) </a:t>
            </a:r>
            <a:r>
              <a:rPr lang="fr-CA" dirty="0"/>
              <a:t>des sources </a:t>
            </a:r>
          </a:p>
        </p:txBody>
      </p:sp>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35</a:t>
            </a:fld>
            <a:endParaRPr lang="fr-BE"/>
          </a:p>
        </p:txBody>
      </p:sp>
    </p:spTree>
    <p:extLst>
      <p:ext uri="{BB962C8B-B14F-4D97-AF65-F5344CB8AC3E}">
        <p14:creationId xmlns:p14="http://schemas.microsoft.com/office/powerpoint/2010/main" val="245524710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normAutofit fontScale="90000"/>
          </a:bodyPr>
          <a:lstStyle/>
          <a:p>
            <a:r>
              <a:rPr lang="fr-CA" dirty="0"/>
              <a:t>3. *Énoncer et donner des exemples de bonnes pratiques</a:t>
            </a:r>
          </a:p>
        </p:txBody>
      </p:sp>
      <p:sp>
        <p:nvSpPr>
          <p:cNvPr id="3" name="Espace réservé du contenu 2"/>
          <p:cNvSpPr>
            <a:spLocks noGrp="1"/>
          </p:cNvSpPr>
          <p:nvPr>
            <p:ph idx="1"/>
            <p:custDataLst>
              <p:tags r:id="rId2"/>
            </p:custDataLst>
          </p:nvPr>
        </p:nvSpPr>
        <p:spPr/>
        <p:txBody>
          <a:bodyPr>
            <a:normAutofit/>
          </a:bodyPr>
          <a:lstStyle/>
          <a:p>
            <a:pPr marL="0" indent="0">
              <a:buNone/>
            </a:pPr>
            <a:r>
              <a:rPr lang="fr-CA" dirty="0" smtClean="0"/>
              <a:t>a)Comme mentionné pendant le QUIZ 3-2-1, les étapes ne sont pas si complexe</a:t>
            </a:r>
          </a:p>
          <a:p>
            <a:endParaRPr lang="fr-CA" dirty="0"/>
          </a:p>
        </p:txBody>
      </p:sp>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36</a:t>
            </a:fld>
            <a:endParaRPr lang="fr-BE"/>
          </a:p>
        </p:txBody>
      </p:sp>
      <p:pic>
        <p:nvPicPr>
          <p:cNvPr id="6" name="Image 5"/>
          <p:cNvPicPr>
            <a:picLocks noChangeAspect="1"/>
          </p:cNvPicPr>
          <p:nvPr>
            <p:custDataLst>
              <p:tags r:id="rId5"/>
            </p:custDataLst>
          </p:nvPr>
        </p:nvPicPr>
        <p:blipFill>
          <a:blip r:embed="rId7"/>
          <a:stretch>
            <a:fillRect/>
          </a:stretch>
        </p:blipFill>
        <p:spPr>
          <a:xfrm>
            <a:off x="2375756" y="3291689"/>
            <a:ext cx="4392488" cy="3001079"/>
          </a:xfrm>
          <a:prstGeom prst="rect">
            <a:avLst/>
          </a:prstGeom>
        </p:spPr>
      </p:pic>
    </p:spTree>
    <p:extLst>
      <p:ext uri="{BB962C8B-B14F-4D97-AF65-F5344CB8AC3E}">
        <p14:creationId xmlns:p14="http://schemas.microsoft.com/office/powerpoint/2010/main" val="264393089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normAutofit fontScale="90000"/>
          </a:bodyPr>
          <a:lstStyle/>
          <a:p>
            <a:r>
              <a:rPr lang="fr-CA" dirty="0"/>
              <a:t>3. *Énoncer et donner des exemples de bonnes pratiques</a:t>
            </a:r>
          </a:p>
        </p:txBody>
      </p:sp>
      <p:sp>
        <p:nvSpPr>
          <p:cNvPr id="3" name="Espace réservé du contenu 2"/>
          <p:cNvSpPr>
            <a:spLocks noGrp="1"/>
          </p:cNvSpPr>
          <p:nvPr>
            <p:ph idx="1"/>
            <p:custDataLst>
              <p:tags r:id="rId2"/>
            </p:custDataLst>
          </p:nvPr>
        </p:nvSpPr>
        <p:spPr/>
        <p:txBody>
          <a:bodyPr>
            <a:normAutofit/>
          </a:bodyPr>
          <a:lstStyle/>
          <a:p>
            <a:pPr marL="0" indent="0">
              <a:buNone/>
            </a:pPr>
            <a:r>
              <a:rPr lang="fr-CA" dirty="0"/>
              <a:t>a)*Étapes de réalisation </a:t>
            </a:r>
            <a:endParaRPr lang="fr-CA" dirty="0" smtClean="0"/>
          </a:p>
          <a:p>
            <a:pPr marL="0" indent="0">
              <a:buNone/>
            </a:pPr>
            <a:endParaRPr lang="fr-CA" dirty="0" smtClean="0"/>
          </a:p>
          <a:p>
            <a:pPr marL="0" indent="0">
              <a:buNone/>
            </a:pPr>
            <a:r>
              <a:rPr lang="fr-CA" dirty="0" smtClean="0"/>
              <a:t>Naturellement, Elsa </a:t>
            </a:r>
            <a:r>
              <a:rPr lang="fr-CA" dirty="0" err="1" smtClean="0"/>
              <a:t>Devron</a:t>
            </a:r>
            <a:r>
              <a:rPr lang="fr-CA" dirty="0" smtClean="0"/>
              <a:t> offre beaucoup de documentations sur le sujet : </a:t>
            </a:r>
          </a:p>
          <a:p>
            <a:pPr marL="0" indent="0">
              <a:buNone/>
            </a:pPr>
            <a:r>
              <a:rPr lang="fr-CA" sz="1400" i="1" dirty="0" smtClean="0"/>
              <a:t>Enseigner </a:t>
            </a:r>
            <a:r>
              <a:rPr lang="fr-CA" sz="1400" i="1" dirty="0"/>
              <a:t>la veille informationnelle à la technique en documentation</a:t>
            </a:r>
            <a:r>
              <a:rPr lang="fr-CA" sz="1400" dirty="0"/>
              <a:t>. </a:t>
            </a:r>
            <a:r>
              <a:rPr lang="fr-CA" sz="1400" dirty="0" err="1"/>
              <a:t>Education</a:t>
            </a:r>
            <a:r>
              <a:rPr lang="fr-CA" sz="1400" dirty="0"/>
              <a:t>. Consulté à l’adresse </a:t>
            </a:r>
            <a:r>
              <a:rPr lang="fr-CA" sz="1400" dirty="0">
                <a:hlinkClick r:id="rId6"/>
              </a:rPr>
              <a:t>https://www.slideshare.net/drevonelsa/enseigner-la-veille-informationnelle-la-technique-en-documentation</a:t>
            </a:r>
            <a:endParaRPr lang="fr-CA" sz="1400" dirty="0"/>
          </a:p>
          <a:p>
            <a:pPr marL="0" indent="0">
              <a:buNone/>
            </a:pPr>
            <a:endParaRPr lang="fr-CA" dirty="0" smtClean="0"/>
          </a:p>
          <a:p>
            <a:endParaRPr lang="fr-CA" dirty="0"/>
          </a:p>
        </p:txBody>
      </p:sp>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37</a:t>
            </a:fld>
            <a:endParaRPr lang="fr-BE"/>
          </a:p>
        </p:txBody>
      </p:sp>
    </p:spTree>
    <p:extLst>
      <p:ext uri="{BB962C8B-B14F-4D97-AF65-F5344CB8AC3E}">
        <p14:creationId xmlns:p14="http://schemas.microsoft.com/office/powerpoint/2010/main" val="24056692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normAutofit fontScale="90000"/>
          </a:bodyPr>
          <a:lstStyle/>
          <a:p>
            <a:r>
              <a:rPr lang="fr-CA" dirty="0"/>
              <a:t>3. *Énoncer et donner des exemples de bonnes pratiques</a:t>
            </a:r>
          </a:p>
        </p:txBody>
      </p:sp>
      <p:sp>
        <p:nvSpPr>
          <p:cNvPr id="3" name="Espace réservé du contenu 2"/>
          <p:cNvSpPr>
            <a:spLocks noGrp="1"/>
          </p:cNvSpPr>
          <p:nvPr>
            <p:ph idx="1"/>
            <p:custDataLst>
              <p:tags r:id="rId2"/>
            </p:custDataLst>
          </p:nvPr>
        </p:nvSpPr>
        <p:spPr/>
        <p:txBody>
          <a:bodyPr>
            <a:normAutofit/>
          </a:bodyPr>
          <a:lstStyle/>
          <a:p>
            <a:pPr marL="0" indent="0">
              <a:buNone/>
            </a:pPr>
            <a:r>
              <a:rPr lang="fr-CA" dirty="0"/>
              <a:t>a)*Étapes de </a:t>
            </a:r>
            <a:r>
              <a:rPr lang="fr-CA" dirty="0" smtClean="0"/>
              <a:t>réalisation « veille »</a:t>
            </a:r>
          </a:p>
          <a:p>
            <a:pPr marL="0" indent="0">
              <a:buNone/>
            </a:pPr>
            <a:r>
              <a:rPr lang="fr-CA" dirty="0" smtClean="0"/>
              <a:t> </a:t>
            </a:r>
          </a:p>
          <a:p>
            <a:pPr marL="0" indent="0">
              <a:buNone/>
            </a:pPr>
            <a:endParaRPr lang="fr-CA" dirty="0" smtClean="0"/>
          </a:p>
          <a:p>
            <a:pPr marL="0" indent="0">
              <a:buNone/>
            </a:pPr>
            <a:r>
              <a:rPr lang="fr-CA" dirty="0" smtClean="0"/>
              <a:t> </a:t>
            </a:r>
            <a:endParaRPr lang="fr-CA" sz="1400" dirty="0"/>
          </a:p>
          <a:p>
            <a:pPr marL="0" indent="0">
              <a:buNone/>
            </a:pPr>
            <a:endParaRPr lang="fr-CA" dirty="0" smtClean="0"/>
          </a:p>
          <a:p>
            <a:endParaRPr lang="fr-CA" dirty="0"/>
          </a:p>
        </p:txBody>
      </p:sp>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38</a:t>
            </a:fld>
            <a:endParaRPr lang="fr-BE"/>
          </a:p>
        </p:txBody>
      </p:sp>
      <p:graphicFrame>
        <p:nvGraphicFramePr>
          <p:cNvPr id="6" name="Diagramme 5"/>
          <p:cNvGraphicFramePr/>
          <p:nvPr>
            <p:custDataLst>
              <p:tags r:id="rId5"/>
            </p:custDataLst>
            <p:extLst>
              <p:ext uri="{D42A27DB-BD31-4B8C-83A1-F6EECF244321}">
                <p14:modId xmlns:p14="http://schemas.microsoft.com/office/powerpoint/2010/main" val="1587979990"/>
              </p:ext>
            </p:extLst>
          </p:nvPr>
        </p:nvGraphicFramePr>
        <p:xfrm>
          <a:off x="539552" y="2420888"/>
          <a:ext cx="5976664" cy="324036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376188777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normAutofit fontScale="90000"/>
          </a:bodyPr>
          <a:lstStyle/>
          <a:p>
            <a:r>
              <a:rPr lang="fr-CA" dirty="0"/>
              <a:t>3. *Énoncer et donner des exemples de bonnes pratiques</a:t>
            </a:r>
          </a:p>
        </p:txBody>
      </p:sp>
      <p:sp>
        <p:nvSpPr>
          <p:cNvPr id="3" name="Espace réservé du contenu 2"/>
          <p:cNvSpPr>
            <a:spLocks noGrp="1"/>
          </p:cNvSpPr>
          <p:nvPr>
            <p:ph idx="1"/>
            <p:custDataLst>
              <p:tags r:id="rId2"/>
            </p:custDataLst>
          </p:nvPr>
        </p:nvSpPr>
        <p:spPr/>
        <p:txBody>
          <a:bodyPr>
            <a:normAutofit/>
          </a:bodyPr>
          <a:lstStyle/>
          <a:p>
            <a:pPr marL="0" indent="0">
              <a:buNone/>
            </a:pPr>
            <a:r>
              <a:rPr lang="fr-CA" dirty="0"/>
              <a:t>a</a:t>
            </a:r>
            <a:r>
              <a:rPr lang="fr-CA" dirty="0" smtClean="0"/>
              <a:t>)*Exemple de la veille collaborative 2013-2015</a:t>
            </a:r>
          </a:p>
          <a:p>
            <a:pPr marL="0" indent="0">
              <a:buNone/>
            </a:pPr>
            <a:endParaRPr lang="fr-CA" dirty="0" smtClean="0"/>
          </a:p>
          <a:p>
            <a:pPr marL="0" indent="0">
              <a:buNone/>
            </a:pPr>
            <a:r>
              <a:rPr lang="fr-CA" dirty="0" smtClean="0"/>
              <a:t> </a:t>
            </a:r>
            <a:endParaRPr lang="fr-CA" sz="1400" dirty="0"/>
          </a:p>
          <a:p>
            <a:pPr marL="0" indent="0">
              <a:buNone/>
            </a:pPr>
            <a:endParaRPr lang="fr-CA" dirty="0" smtClean="0"/>
          </a:p>
          <a:p>
            <a:endParaRPr lang="fr-CA" dirty="0"/>
          </a:p>
        </p:txBody>
      </p:sp>
      <p:pic>
        <p:nvPicPr>
          <p:cNvPr id="7170" name="Picture 2"/>
          <p:cNvPicPr>
            <a:picLocks noChangeAspect="1" noChangeArrowheads="1"/>
          </p:cNvPicPr>
          <p:nvPr>
            <p:custDataLst>
              <p:tags r:id="rId3"/>
            </p:custDataLst>
          </p:nvPr>
        </p:nvPicPr>
        <p:blipFill>
          <a:blip r:embed="rId7">
            <a:extLst>
              <a:ext uri="{28A0092B-C50C-407E-A947-70E740481C1C}">
                <a14:useLocalDpi xmlns:a14="http://schemas.microsoft.com/office/drawing/2010/main" val="0"/>
              </a:ext>
            </a:extLst>
          </a:blip>
          <a:srcRect/>
          <a:stretch>
            <a:fillRect/>
          </a:stretch>
        </p:blipFill>
        <p:spPr bwMode="auto">
          <a:xfrm>
            <a:off x="273770" y="2276872"/>
            <a:ext cx="8620125" cy="4248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Espace réservé du pied de page 3"/>
          <p:cNvSpPr>
            <a:spLocks noGrp="1"/>
          </p:cNvSpPr>
          <p:nvPr>
            <p:ph type="ftr" sz="quarter" idx="11"/>
            <p:custDataLst>
              <p:tags r:id="rId4"/>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5"/>
            </p:custDataLst>
          </p:nvPr>
        </p:nvSpPr>
        <p:spPr/>
        <p:txBody>
          <a:bodyPr/>
          <a:lstStyle/>
          <a:p>
            <a:fld id="{CF4668DC-857F-487D-BFFA-8C0CA5037977}" type="slidenum">
              <a:rPr lang="fr-BE" smtClean="0"/>
              <a:t>39</a:t>
            </a:fld>
            <a:endParaRPr lang="fr-BE"/>
          </a:p>
        </p:txBody>
      </p:sp>
    </p:spTree>
    <p:extLst>
      <p:ext uri="{BB962C8B-B14F-4D97-AF65-F5344CB8AC3E}">
        <p14:creationId xmlns:p14="http://schemas.microsoft.com/office/powerpoint/2010/main" val="8396122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lstStyle/>
          <a:p>
            <a:r>
              <a:rPr lang="fr-CA" dirty="0" smtClean="0"/>
              <a:t>Citation pour débuter la journée</a:t>
            </a:r>
            <a:endParaRPr lang="fr-CA" dirty="0"/>
          </a:p>
        </p:txBody>
      </p:sp>
      <p:sp>
        <p:nvSpPr>
          <p:cNvPr id="3" name="Espace réservé du contenu 2"/>
          <p:cNvSpPr>
            <a:spLocks noGrp="1"/>
          </p:cNvSpPr>
          <p:nvPr>
            <p:ph idx="1"/>
            <p:custDataLst>
              <p:tags r:id="rId2"/>
            </p:custDataLst>
          </p:nvPr>
        </p:nvSpPr>
        <p:spPr/>
        <p:txBody>
          <a:bodyPr>
            <a:normAutofit fontScale="85000" lnSpcReduction="20000"/>
          </a:bodyPr>
          <a:lstStyle/>
          <a:p>
            <a:pPr marL="0" indent="0" algn="r">
              <a:buNone/>
            </a:pPr>
            <a:r>
              <a:rPr lang="fr-CA" dirty="0"/>
              <a:t> </a:t>
            </a:r>
            <a:r>
              <a:rPr lang="fr-CA" b="1" dirty="0"/>
              <a:t>Si tu as une pomme, que j'ai une pomme, et que l'on échange nos pommes, </a:t>
            </a:r>
          </a:p>
          <a:p>
            <a:pPr marL="0" indent="0" algn="r">
              <a:buNone/>
            </a:pPr>
            <a:r>
              <a:rPr lang="fr-CA" b="1" dirty="0"/>
              <a:t>nous aurons chacun une pomme</a:t>
            </a:r>
            <a:r>
              <a:rPr lang="fr-CA" b="1" dirty="0" smtClean="0"/>
              <a:t>.</a:t>
            </a:r>
          </a:p>
          <a:p>
            <a:pPr marL="0" indent="0" algn="r">
              <a:buNone/>
            </a:pPr>
            <a:r>
              <a:rPr lang="fr-CA" b="1" dirty="0" smtClean="0"/>
              <a:t> </a:t>
            </a:r>
            <a:endParaRPr lang="fr-CA" b="1" dirty="0"/>
          </a:p>
          <a:p>
            <a:pPr marL="0" indent="0" algn="r">
              <a:buNone/>
            </a:pPr>
            <a:r>
              <a:rPr lang="fr-CA" b="1" dirty="0"/>
              <a:t>Mais si tu as une idée, que j'ai une idée et que l'on échange nos idées, </a:t>
            </a:r>
          </a:p>
          <a:p>
            <a:pPr marL="0" indent="0" algn="r">
              <a:buNone/>
            </a:pPr>
            <a:r>
              <a:rPr lang="fr-CA" b="1" dirty="0"/>
              <a:t>nous aurons chacun deux idées</a:t>
            </a:r>
            <a:r>
              <a:rPr lang="fr-CA" b="1" dirty="0" smtClean="0"/>
              <a:t>.</a:t>
            </a:r>
          </a:p>
          <a:p>
            <a:pPr marL="0" indent="0" algn="r">
              <a:buNone/>
            </a:pPr>
            <a:endParaRPr lang="fr-CA" b="1" dirty="0" smtClean="0"/>
          </a:p>
          <a:p>
            <a:pPr marL="0" indent="0" algn="r">
              <a:buNone/>
            </a:pPr>
            <a:r>
              <a:rPr lang="fr-CA" b="1" i="1" dirty="0" smtClean="0"/>
              <a:t>Et merci de citer vos sources….</a:t>
            </a:r>
            <a:endParaRPr lang="fr-CA" b="1" i="1" dirty="0"/>
          </a:p>
          <a:p>
            <a:pPr marL="0" indent="0" algn="r">
              <a:buNone/>
            </a:pPr>
            <a:endParaRPr lang="fr-CA" b="1" dirty="0"/>
          </a:p>
          <a:p>
            <a:pPr marL="0" indent="0" algn="r">
              <a:buNone/>
            </a:pPr>
            <a:r>
              <a:rPr lang="fr-CA" b="1" dirty="0"/>
              <a:t>~George Bernard Shaw</a:t>
            </a:r>
          </a:p>
        </p:txBody>
      </p:sp>
      <p:sp>
        <p:nvSpPr>
          <p:cNvPr id="4" name="Espace réservé du pied de page 3"/>
          <p:cNvSpPr>
            <a:spLocks noGrp="1"/>
          </p:cNvSpPr>
          <p:nvPr>
            <p:ph type="ftr" sz="quarter" idx="11"/>
            <p:custDataLst>
              <p:tags r:id="rId3"/>
            </p:custDataLst>
          </p:nvPr>
        </p:nvSpPr>
        <p:spPr/>
        <p:txBody>
          <a:bodyPr/>
          <a:lstStyle/>
          <a:p>
            <a:r>
              <a:rPr lang="fr-BE" dirty="0" smtClean="0"/>
              <a:t>ccJustineLamoureux2019</a:t>
            </a:r>
            <a:endParaRPr lang="fr-BE" dirty="0"/>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4</a:t>
            </a:fld>
            <a:endParaRPr lang="fr-BE" dirty="0"/>
          </a:p>
        </p:txBody>
      </p:sp>
    </p:spTree>
    <p:extLst>
      <p:ext uri="{BB962C8B-B14F-4D97-AF65-F5344CB8AC3E}">
        <p14:creationId xmlns:p14="http://schemas.microsoft.com/office/powerpoint/2010/main" val="13501740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normAutofit fontScale="90000"/>
          </a:bodyPr>
          <a:lstStyle/>
          <a:p>
            <a:r>
              <a:rPr lang="fr-CA" dirty="0"/>
              <a:t>3. *Énoncer et donner des exemples de bonnes pratiques</a:t>
            </a:r>
          </a:p>
        </p:txBody>
      </p:sp>
      <p:sp>
        <p:nvSpPr>
          <p:cNvPr id="3" name="Espace réservé du contenu 2"/>
          <p:cNvSpPr>
            <a:spLocks noGrp="1"/>
          </p:cNvSpPr>
          <p:nvPr>
            <p:ph idx="1"/>
            <p:custDataLst>
              <p:tags r:id="rId2"/>
            </p:custDataLst>
          </p:nvPr>
        </p:nvSpPr>
        <p:spPr/>
        <p:txBody>
          <a:bodyPr>
            <a:normAutofit/>
          </a:bodyPr>
          <a:lstStyle/>
          <a:p>
            <a:pPr marL="0" indent="0">
              <a:buNone/>
            </a:pPr>
            <a:r>
              <a:rPr lang="fr-CA" dirty="0"/>
              <a:t>a)*Étapes de réalisation </a:t>
            </a:r>
            <a:r>
              <a:rPr lang="fr-CA" dirty="0" smtClean="0"/>
              <a:t>« de projet »</a:t>
            </a:r>
          </a:p>
          <a:p>
            <a:pPr marL="0" indent="0">
              <a:buNone/>
            </a:pPr>
            <a:endParaRPr lang="fr-CA" dirty="0" smtClean="0"/>
          </a:p>
          <a:p>
            <a:pPr marL="0" indent="0">
              <a:buNone/>
            </a:pPr>
            <a:r>
              <a:rPr lang="fr-CA" dirty="0" smtClean="0"/>
              <a:t> </a:t>
            </a:r>
            <a:endParaRPr lang="fr-CA" sz="1400" dirty="0"/>
          </a:p>
          <a:p>
            <a:pPr marL="0" indent="0">
              <a:buNone/>
            </a:pPr>
            <a:endParaRPr lang="fr-CA" dirty="0" smtClean="0"/>
          </a:p>
          <a:p>
            <a:endParaRPr lang="fr-CA" dirty="0"/>
          </a:p>
        </p:txBody>
      </p:sp>
      <p:graphicFrame>
        <p:nvGraphicFramePr>
          <p:cNvPr id="5" name="Diagramme 4"/>
          <p:cNvGraphicFramePr/>
          <p:nvPr>
            <p:custDataLst>
              <p:tags r:id="rId3"/>
            </p:custDataLst>
            <p:extLst>
              <p:ext uri="{D42A27DB-BD31-4B8C-83A1-F6EECF244321}">
                <p14:modId xmlns:p14="http://schemas.microsoft.com/office/powerpoint/2010/main" val="66465055"/>
              </p:ext>
            </p:extLst>
          </p:nvPr>
        </p:nvGraphicFramePr>
        <p:xfrm>
          <a:off x="1619672" y="2132856"/>
          <a:ext cx="6096000" cy="4336256"/>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sp>
        <p:nvSpPr>
          <p:cNvPr id="4" name="Rectangle 3"/>
          <p:cNvSpPr/>
          <p:nvPr>
            <p:custDataLst>
              <p:tags r:id="rId4"/>
            </p:custDataLst>
          </p:nvPr>
        </p:nvSpPr>
        <p:spPr>
          <a:xfrm>
            <a:off x="323528" y="3429000"/>
            <a:ext cx="1944216" cy="187220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lvl="0"/>
            <a:r>
              <a:rPr lang="fr-CA" dirty="0" smtClean="0"/>
              <a:t>Choix </a:t>
            </a:r>
            <a:r>
              <a:rPr lang="fr-CA" dirty="0"/>
              <a:t>de nouveaux </a:t>
            </a:r>
            <a:r>
              <a:rPr lang="fr-CA" dirty="0" smtClean="0"/>
              <a:t>outils, de paramétrages, de nouvelles sources </a:t>
            </a:r>
            <a:r>
              <a:rPr lang="fr-CA" dirty="0"/>
              <a:t>ou de nouvelles  </a:t>
            </a:r>
            <a:r>
              <a:rPr lang="fr-CA" dirty="0" smtClean="0"/>
              <a:t>stratégies.</a:t>
            </a:r>
            <a:endParaRPr lang="fr-CA" dirty="0"/>
          </a:p>
        </p:txBody>
      </p:sp>
      <p:sp>
        <p:nvSpPr>
          <p:cNvPr id="6" name="Flèche courbée vers le bas 5"/>
          <p:cNvSpPr/>
          <p:nvPr>
            <p:custDataLst>
              <p:tags r:id="rId5"/>
            </p:custDataLst>
          </p:nvPr>
        </p:nvSpPr>
        <p:spPr>
          <a:xfrm rot="1233888">
            <a:off x="2072480" y="3728250"/>
            <a:ext cx="936104" cy="288032"/>
          </a:xfrm>
          <a:prstGeom prst="curvedDownArrow">
            <a:avLst/>
          </a:prstGeom>
          <a:solidFill>
            <a:schemeClr val="bg1">
              <a:lumMod val="6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solidFill>
                <a:schemeClr val="tx1"/>
              </a:solidFill>
            </a:endParaRPr>
          </a:p>
        </p:txBody>
      </p:sp>
      <p:sp>
        <p:nvSpPr>
          <p:cNvPr id="7" name="Flèche courbée vers le bas 6"/>
          <p:cNvSpPr/>
          <p:nvPr>
            <p:custDataLst>
              <p:tags r:id="rId6"/>
            </p:custDataLst>
          </p:nvPr>
        </p:nvSpPr>
        <p:spPr>
          <a:xfrm rot="10974644">
            <a:off x="2057188" y="4748727"/>
            <a:ext cx="936104" cy="288032"/>
          </a:xfrm>
          <a:prstGeom prst="curvedDownArrow">
            <a:avLst/>
          </a:prstGeom>
          <a:solidFill>
            <a:schemeClr val="bg1">
              <a:lumMod val="6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solidFill>
                <a:schemeClr val="tx1"/>
              </a:solidFill>
            </a:endParaRPr>
          </a:p>
        </p:txBody>
      </p:sp>
      <p:sp>
        <p:nvSpPr>
          <p:cNvPr id="8" name="Espace réservé du pied de page 7"/>
          <p:cNvSpPr>
            <a:spLocks noGrp="1"/>
          </p:cNvSpPr>
          <p:nvPr>
            <p:ph type="ftr" sz="quarter" idx="11"/>
            <p:custDataLst>
              <p:tags r:id="rId7"/>
            </p:custDataLst>
          </p:nvPr>
        </p:nvSpPr>
        <p:spPr/>
        <p:txBody>
          <a:bodyPr/>
          <a:lstStyle/>
          <a:p>
            <a:r>
              <a:rPr lang="fr-BE" smtClean="0"/>
              <a:t>ccJustineLamoureux2019</a:t>
            </a:r>
            <a:endParaRPr lang="fr-BE"/>
          </a:p>
        </p:txBody>
      </p:sp>
      <p:sp>
        <p:nvSpPr>
          <p:cNvPr id="9" name="Espace réservé du numéro de diapositive 8"/>
          <p:cNvSpPr>
            <a:spLocks noGrp="1"/>
          </p:cNvSpPr>
          <p:nvPr>
            <p:ph type="sldNum" sz="quarter" idx="12"/>
            <p:custDataLst>
              <p:tags r:id="rId8"/>
            </p:custDataLst>
          </p:nvPr>
        </p:nvSpPr>
        <p:spPr/>
        <p:txBody>
          <a:bodyPr/>
          <a:lstStyle/>
          <a:p>
            <a:fld id="{CF4668DC-857F-487D-BFFA-8C0CA5037977}" type="slidenum">
              <a:rPr lang="fr-BE" smtClean="0"/>
              <a:t>40</a:t>
            </a:fld>
            <a:endParaRPr lang="fr-BE"/>
          </a:p>
        </p:txBody>
      </p:sp>
    </p:spTree>
    <p:extLst>
      <p:ext uri="{BB962C8B-B14F-4D97-AF65-F5344CB8AC3E}">
        <p14:creationId xmlns:p14="http://schemas.microsoft.com/office/powerpoint/2010/main" val="398391279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normAutofit fontScale="90000"/>
          </a:bodyPr>
          <a:lstStyle/>
          <a:p>
            <a:r>
              <a:rPr lang="fr-CA" dirty="0"/>
              <a:t>3. *Énoncer et donner des exemples de bonnes pratiques</a:t>
            </a:r>
          </a:p>
        </p:txBody>
      </p:sp>
      <p:sp>
        <p:nvSpPr>
          <p:cNvPr id="3" name="Espace réservé du contenu 2"/>
          <p:cNvSpPr>
            <a:spLocks noGrp="1"/>
          </p:cNvSpPr>
          <p:nvPr>
            <p:ph idx="1"/>
            <p:custDataLst>
              <p:tags r:id="rId2"/>
            </p:custDataLst>
          </p:nvPr>
        </p:nvSpPr>
        <p:spPr/>
        <p:txBody>
          <a:bodyPr>
            <a:normAutofit fontScale="55000" lnSpcReduction="20000"/>
          </a:bodyPr>
          <a:lstStyle/>
          <a:p>
            <a:pPr marL="0" indent="0">
              <a:buNone/>
            </a:pPr>
            <a:r>
              <a:rPr lang="fr-CA" dirty="0" smtClean="0"/>
              <a:t>b) *Choix </a:t>
            </a:r>
            <a:r>
              <a:rPr lang="fr-CA" dirty="0"/>
              <a:t>et évaluation des </a:t>
            </a:r>
            <a:r>
              <a:rPr lang="fr-CA" dirty="0" smtClean="0"/>
              <a:t>outils</a:t>
            </a:r>
          </a:p>
          <a:p>
            <a:pPr marL="0" indent="0">
              <a:buNone/>
            </a:pPr>
            <a:endParaRPr lang="fr-CA" dirty="0"/>
          </a:p>
          <a:p>
            <a:pPr marL="0" indent="0">
              <a:buNone/>
            </a:pPr>
            <a:r>
              <a:rPr lang="fr-CA" dirty="0" smtClean="0"/>
              <a:t>Il y a plusieurs types d’outils, mais ils offrent généralement deux caractéristiques :</a:t>
            </a:r>
          </a:p>
          <a:p>
            <a:pPr marL="0" indent="0">
              <a:buNone/>
            </a:pPr>
            <a:endParaRPr lang="fr-CA" dirty="0"/>
          </a:p>
          <a:p>
            <a:pPr marL="0" indent="0" algn="ctr">
              <a:buNone/>
            </a:pPr>
            <a:r>
              <a:rPr lang="fr-CA" dirty="0" smtClean="0"/>
              <a:t>Le </a:t>
            </a:r>
            <a:r>
              <a:rPr lang="fr-CA" dirty="0"/>
              <a:t> </a:t>
            </a:r>
            <a:r>
              <a:rPr lang="fr-CA" b="1" i="1" dirty="0"/>
              <a:t>Pull </a:t>
            </a:r>
            <a:r>
              <a:rPr lang="fr-CA" dirty="0" smtClean="0"/>
              <a:t>et le </a:t>
            </a:r>
            <a:r>
              <a:rPr lang="fr-CA" b="1" i="1" dirty="0" smtClean="0"/>
              <a:t>Push</a:t>
            </a:r>
            <a:r>
              <a:rPr lang="fr-CA" dirty="0" smtClean="0"/>
              <a:t> </a:t>
            </a:r>
            <a:endParaRPr lang="fr-CA" b="1" i="1" dirty="0" smtClean="0"/>
          </a:p>
          <a:p>
            <a:pPr marL="0" indent="0" algn="ctr">
              <a:buNone/>
            </a:pPr>
            <a:endParaRPr lang="fr-CA" b="1" i="1" dirty="0"/>
          </a:p>
          <a:p>
            <a:pPr marL="0" indent="0" algn="ctr">
              <a:buNone/>
            </a:pPr>
            <a:r>
              <a:rPr lang="fr-CA" b="1" i="1" dirty="0" smtClean="0"/>
              <a:t>(Pull est + &lt; &amp; + précis) VS (Push est +&gt; &amp; + rapide)</a:t>
            </a:r>
          </a:p>
          <a:p>
            <a:pPr marL="0" indent="0" algn="ctr">
              <a:buNone/>
            </a:pPr>
            <a:endParaRPr lang="fr-CA" b="1" i="1" dirty="0" smtClean="0"/>
          </a:p>
          <a:p>
            <a:endParaRPr lang="fr-CA" sz="2900" dirty="0" smtClean="0"/>
          </a:p>
          <a:p>
            <a:r>
              <a:rPr lang="fr-CA" sz="2900" dirty="0" smtClean="0"/>
              <a:t>Un exemple de Pull : boite « Accès direct aux bulletins de nouvelles »</a:t>
            </a:r>
          </a:p>
          <a:p>
            <a:pPr marL="0" indent="0">
              <a:buNone/>
            </a:pPr>
            <a:r>
              <a:rPr lang="fr-CA" sz="2900" dirty="0">
                <a:hlinkClick r:id="rId7"/>
              </a:rPr>
              <a:t>http://</a:t>
            </a:r>
            <a:r>
              <a:rPr lang="fr-CA" sz="2900" dirty="0" smtClean="0">
                <a:hlinkClick r:id="rId7"/>
              </a:rPr>
              <a:t>www.netvibes.com/biblio-education#Nouvelles_universitaires</a:t>
            </a:r>
            <a:r>
              <a:rPr lang="fr-CA" sz="2900" dirty="0" smtClean="0"/>
              <a:t> </a:t>
            </a:r>
          </a:p>
          <a:p>
            <a:endParaRPr lang="fr-CA" sz="2900" dirty="0" smtClean="0"/>
          </a:p>
          <a:p>
            <a:r>
              <a:rPr lang="fr-CA" sz="2900" dirty="0" smtClean="0"/>
              <a:t>Un </a:t>
            </a:r>
            <a:r>
              <a:rPr lang="fr-CA" sz="2900" dirty="0"/>
              <a:t>exemple de </a:t>
            </a:r>
            <a:r>
              <a:rPr lang="fr-CA" sz="2900" dirty="0" smtClean="0"/>
              <a:t>Push </a:t>
            </a:r>
            <a:r>
              <a:rPr lang="fr-CA" sz="2900" dirty="0"/>
              <a:t>: « Veille | Centre de documentation | École supérieure de mode de l'ESG </a:t>
            </a:r>
            <a:r>
              <a:rPr lang="fr-CA" sz="2900" dirty="0" smtClean="0"/>
              <a:t>UQAM »</a:t>
            </a:r>
            <a:endParaRPr lang="fr-CA" sz="2900" dirty="0"/>
          </a:p>
          <a:p>
            <a:pPr marL="0" indent="0">
              <a:buNone/>
            </a:pPr>
            <a:r>
              <a:rPr lang="fr-CA" sz="2900" dirty="0" smtClean="0">
                <a:hlinkClick r:id="rId8"/>
              </a:rPr>
              <a:t>http</a:t>
            </a:r>
            <a:r>
              <a:rPr lang="fr-CA" sz="2900" dirty="0">
                <a:hlinkClick r:id="rId8"/>
              </a:rPr>
              <a:t>://</a:t>
            </a:r>
            <a:r>
              <a:rPr lang="fr-CA" sz="2900" dirty="0" smtClean="0">
                <a:hlinkClick r:id="rId8"/>
              </a:rPr>
              <a:t>www.netvibes.com/modeveille#A_la_une</a:t>
            </a:r>
            <a:r>
              <a:rPr lang="fr-CA" sz="2900" dirty="0" smtClean="0"/>
              <a:t> </a:t>
            </a:r>
            <a:endParaRPr lang="fr-CA" sz="2900" dirty="0"/>
          </a:p>
          <a:p>
            <a:pPr marL="0" indent="0">
              <a:buNone/>
            </a:pPr>
            <a:endParaRPr lang="fr-CA" dirty="0" smtClean="0"/>
          </a:p>
          <a:p>
            <a:pPr marL="0" indent="0">
              <a:buNone/>
            </a:pPr>
            <a:r>
              <a:rPr lang="fr-CA" dirty="0"/>
              <a:t> Voir la </a:t>
            </a:r>
            <a:r>
              <a:rPr lang="fr-CA" dirty="0" smtClean="0"/>
              <a:t>« </a:t>
            </a:r>
            <a:r>
              <a:rPr lang="fr-CA" b="1" dirty="0" smtClean="0"/>
              <a:t>FICHE_A_MODIFIER_4_PULL_vs_PUSH</a:t>
            </a:r>
            <a:r>
              <a:rPr lang="fr-CA" dirty="0" smtClean="0"/>
              <a:t> »</a:t>
            </a:r>
            <a:endParaRPr lang="fr-CA" sz="1400" dirty="0"/>
          </a:p>
          <a:p>
            <a:pPr marL="0" indent="0">
              <a:buNone/>
            </a:pPr>
            <a:endParaRPr lang="fr-CA" dirty="0" smtClean="0"/>
          </a:p>
          <a:p>
            <a:pPr marL="0" indent="0">
              <a:buNone/>
            </a:pPr>
            <a:endParaRPr lang="fr-CA" dirty="0"/>
          </a:p>
        </p:txBody>
      </p:sp>
      <p:sp>
        <p:nvSpPr>
          <p:cNvPr id="4" name="Rectangle 3"/>
          <p:cNvSpPr/>
          <p:nvPr>
            <p:custDataLst>
              <p:tags r:id="rId3"/>
            </p:custDataLst>
          </p:nvPr>
        </p:nvSpPr>
        <p:spPr>
          <a:xfrm>
            <a:off x="1979712" y="3140968"/>
            <a:ext cx="5256584" cy="576064"/>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5" name="Espace réservé du pied de page 4"/>
          <p:cNvSpPr>
            <a:spLocks noGrp="1"/>
          </p:cNvSpPr>
          <p:nvPr>
            <p:ph type="ftr" sz="quarter" idx="11"/>
            <p:custDataLst>
              <p:tags r:id="rId4"/>
            </p:custDataLst>
          </p:nvPr>
        </p:nvSpPr>
        <p:spPr/>
        <p:txBody>
          <a:bodyPr/>
          <a:lstStyle/>
          <a:p>
            <a:r>
              <a:rPr lang="fr-BE" smtClean="0"/>
              <a:t>ccJustineLamoureux2019</a:t>
            </a:r>
            <a:endParaRPr lang="fr-BE"/>
          </a:p>
        </p:txBody>
      </p:sp>
      <p:sp>
        <p:nvSpPr>
          <p:cNvPr id="6" name="Espace réservé du numéro de diapositive 5"/>
          <p:cNvSpPr>
            <a:spLocks noGrp="1"/>
          </p:cNvSpPr>
          <p:nvPr>
            <p:ph type="sldNum" sz="quarter" idx="12"/>
            <p:custDataLst>
              <p:tags r:id="rId5"/>
            </p:custDataLst>
          </p:nvPr>
        </p:nvSpPr>
        <p:spPr/>
        <p:txBody>
          <a:bodyPr/>
          <a:lstStyle/>
          <a:p>
            <a:fld id="{CF4668DC-857F-487D-BFFA-8C0CA5037977}" type="slidenum">
              <a:rPr lang="fr-BE" smtClean="0"/>
              <a:t>41</a:t>
            </a:fld>
            <a:endParaRPr lang="fr-BE"/>
          </a:p>
        </p:txBody>
      </p:sp>
    </p:spTree>
    <p:extLst>
      <p:ext uri="{BB962C8B-B14F-4D97-AF65-F5344CB8AC3E}">
        <p14:creationId xmlns:p14="http://schemas.microsoft.com/office/powerpoint/2010/main" val="165616260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normAutofit fontScale="90000"/>
          </a:bodyPr>
          <a:lstStyle/>
          <a:p>
            <a:r>
              <a:rPr lang="fr-CA" dirty="0"/>
              <a:t>3. *Énoncer et donner des exemples de bonnes pratiques</a:t>
            </a:r>
          </a:p>
        </p:txBody>
      </p:sp>
      <p:sp>
        <p:nvSpPr>
          <p:cNvPr id="3" name="Espace réservé du contenu 2"/>
          <p:cNvSpPr>
            <a:spLocks noGrp="1"/>
          </p:cNvSpPr>
          <p:nvPr>
            <p:ph idx="1"/>
            <p:custDataLst>
              <p:tags r:id="rId2"/>
            </p:custDataLst>
          </p:nvPr>
        </p:nvSpPr>
        <p:spPr>
          <a:noFill/>
        </p:spPr>
        <p:txBody>
          <a:bodyPr>
            <a:normAutofit fontScale="92500"/>
          </a:bodyPr>
          <a:lstStyle/>
          <a:p>
            <a:r>
              <a:rPr lang="fr-CA" dirty="0" smtClean="0"/>
              <a:t>Le meilleur exemple de Push c’est le :</a:t>
            </a:r>
          </a:p>
          <a:p>
            <a:pPr marL="0" indent="0">
              <a:buNone/>
            </a:pPr>
            <a:endParaRPr lang="fr-CA" u="sng" dirty="0" smtClean="0"/>
          </a:p>
          <a:p>
            <a:pPr marL="0" indent="0">
              <a:buNone/>
            </a:pPr>
            <a:endParaRPr lang="fr-CA" u="sng" dirty="0"/>
          </a:p>
          <a:p>
            <a:pPr marL="0" indent="0">
              <a:buNone/>
            </a:pPr>
            <a:endParaRPr lang="fr-CA" u="sng" dirty="0"/>
          </a:p>
          <a:p>
            <a:pPr marL="0" indent="0">
              <a:buNone/>
            </a:pPr>
            <a:r>
              <a:rPr lang="fr-CA" dirty="0"/>
              <a:t>(Justine….voir exemple radio-</a:t>
            </a:r>
            <a:r>
              <a:rPr lang="fr-CA" dirty="0" err="1"/>
              <a:t>can</a:t>
            </a:r>
            <a:r>
              <a:rPr lang="fr-CA" dirty="0"/>
              <a:t>)</a:t>
            </a:r>
          </a:p>
          <a:p>
            <a:pPr marL="0" indent="0">
              <a:buNone/>
            </a:pPr>
            <a:r>
              <a:rPr lang="fr-CA" dirty="0" smtClean="0"/>
              <a:t> Si le site n’en possède pas, il </a:t>
            </a:r>
            <a:r>
              <a:rPr lang="fr-CA" dirty="0"/>
              <a:t>est possible de créer un RSS. </a:t>
            </a:r>
            <a:r>
              <a:rPr lang="fr-CA" dirty="0" err="1"/>
              <a:t>Infosphère</a:t>
            </a:r>
            <a:r>
              <a:rPr lang="fr-CA" dirty="0"/>
              <a:t> recommande l’outil Feed43, je préfère </a:t>
            </a:r>
            <a:r>
              <a:rPr lang="fr-CA" u="sng" dirty="0">
                <a:hlinkClick r:id="rId8"/>
              </a:rPr>
              <a:t>http://fivefilters.org/content-only/</a:t>
            </a:r>
            <a:r>
              <a:rPr lang="fr-CA" u="sng" dirty="0"/>
              <a:t>.</a:t>
            </a:r>
          </a:p>
          <a:p>
            <a:pPr marL="0" indent="0">
              <a:buNone/>
            </a:pPr>
            <a:endParaRPr lang="fr-CA" dirty="0"/>
          </a:p>
        </p:txBody>
      </p:sp>
      <p:pic>
        <p:nvPicPr>
          <p:cNvPr id="8197" name="Picture 5"/>
          <p:cNvPicPr>
            <a:picLocks noChangeAspect="1" noChangeArrowheads="1"/>
          </p:cNvPicPr>
          <p:nvPr>
            <p:custDataLst>
              <p:tags r:id="rId3"/>
            </p:custDataLst>
          </p:nvPr>
        </p:nvPicPr>
        <p:blipFill>
          <a:blip r:embed="rId9">
            <a:extLst>
              <a:ext uri="{28A0092B-C50C-407E-A947-70E740481C1C}">
                <a14:useLocalDpi xmlns:a14="http://schemas.microsoft.com/office/drawing/2010/main" val="0"/>
              </a:ext>
            </a:extLst>
          </a:blip>
          <a:srcRect/>
          <a:stretch>
            <a:fillRect/>
          </a:stretch>
        </p:blipFill>
        <p:spPr bwMode="auto">
          <a:xfrm>
            <a:off x="4015358" y="2492896"/>
            <a:ext cx="1104900" cy="95250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4" name="Espace réservé du pied de page 3"/>
          <p:cNvSpPr>
            <a:spLocks noGrp="1"/>
          </p:cNvSpPr>
          <p:nvPr>
            <p:ph type="ftr" sz="quarter" idx="11"/>
            <p:custDataLst>
              <p:tags r:id="rId4"/>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5"/>
            </p:custDataLst>
          </p:nvPr>
        </p:nvSpPr>
        <p:spPr/>
        <p:txBody>
          <a:bodyPr/>
          <a:lstStyle/>
          <a:p>
            <a:fld id="{CF4668DC-857F-487D-BFFA-8C0CA5037977}" type="slidenum">
              <a:rPr lang="fr-BE" smtClean="0"/>
              <a:t>42</a:t>
            </a:fld>
            <a:endParaRPr lang="fr-BE"/>
          </a:p>
        </p:txBody>
      </p:sp>
    </p:spTree>
    <p:extLst>
      <p:ext uri="{BB962C8B-B14F-4D97-AF65-F5344CB8AC3E}">
        <p14:creationId xmlns:p14="http://schemas.microsoft.com/office/powerpoint/2010/main" val="245825750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lstStyle/>
          <a:p>
            <a:r>
              <a:rPr lang="fr-CA" dirty="0" err="1" smtClean="0"/>
              <a:t>Exexmple</a:t>
            </a:r>
            <a:r>
              <a:rPr lang="fr-CA" dirty="0" smtClean="0"/>
              <a:t> </a:t>
            </a:r>
            <a:r>
              <a:rPr lang="fr-CA" dirty="0" err="1" smtClean="0"/>
              <a:t>Feedly</a:t>
            </a:r>
            <a:endParaRPr lang="fr-CA" dirty="0"/>
          </a:p>
        </p:txBody>
      </p:sp>
      <p:pic>
        <p:nvPicPr>
          <p:cNvPr id="6" name="Espace réservé du contenu 5"/>
          <p:cNvPicPr>
            <a:picLocks noGrp="1" noChangeAspect="1"/>
          </p:cNvPicPr>
          <p:nvPr>
            <p:ph idx="1"/>
            <p:custDataLst>
              <p:tags r:id="rId2"/>
            </p:custDataLst>
          </p:nvPr>
        </p:nvPicPr>
        <p:blipFill>
          <a:blip r:embed="rId7"/>
          <a:stretch>
            <a:fillRect/>
          </a:stretch>
        </p:blipFill>
        <p:spPr>
          <a:xfrm>
            <a:off x="1259632" y="2020055"/>
            <a:ext cx="6812572" cy="3993718"/>
          </a:xfrm>
          <a:prstGeom prst="rect">
            <a:avLst/>
          </a:prstGeom>
        </p:spPr>
      </p:pic>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43</a:t>
            </a:fld>
            <a:endParaRPr lang="fr-BE"/>
          </a:p>
        </p:txBody>
      </p:sp>
      <p:sp>
        <p:nvSpPr>
          <p:cNvPr id="7" name="ZoneTexte 6"/>
          <p:cNvSpPr txBox="1"/>
          <p:nvPr>
            <p:custDataLst>
              <p:tags r:id="rId5"/>
            </p:custDataLst>
          </p:nvPr>
        </p:nvSpPr>
        <p:spPr>
          <a:xfrm>
            <a:off x="711756" y="1115775"/>
            <a:ext cx="7604660" cy="923330"/>
          </a:xfrm>
          <a:prstGeom prst="rect">
            <a:avLst/>
          </a:prstGeom>
          <a:noFill/>
        </p:spPr>
        <p:txBody>
          <a:bodyPr wrap="square" rtlCol="0">
            <a:spAutoFit/>
          </a:bodyPr>
          <a:lstStyle/>
          <a:p>
            <a:r>
              <a:rPr lang="fr-CA" dirty="0" smtClean="0"/>
              <a:t>Avec un site du conseil des arts : </a:t>
            </a:r>
            <a:r>
              <a:rPr lang="fr-CA" u="sng" dirty="0">
                <a:hlinkClick r:id="rId8"/>
              </a:rPr>
              <a:t>http://conseildesarts.ca/financement/prix/bourses-j-b-c-watkins-musique-et-theatre</a:t>
            </a:r>
            <a:r>
              <a:rPr lang="fr-CA" dirty="0"/>
              <a:t> </a:t>
            </a:r>
            <a:r>
              <a:rPr lang="fr-CA" dirty="0" smtClean="0"/>
              <a:t> </a:t>
            </a:r>
            <a:endParaRPr lang="fr-CA" dirty="0"/>
          </a:p>
        </p:txBody>
      </p:sp>
    </p:spTree>
    <p:extLst>
      <p:ext uri="{BB962C8B-B14F-4D97-AF65-F5344CB8AC3E}">
        <p14:creationId xmlns:p14="http://schemas.microsoft.com/office/powerpoint/2010/main" val="103988919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lstStyle/>
          <a:p>
            <a:endParaRPr lang="fr-CA"/>
          </a:p>
        </p:txBody>
      </p:sp>
      <p:sp>
        <p:nvSpPr>
          <p:cNvPr id="3" name="Espace réservé du contenu 2"/>
          <p:cNvSpPr>
            <a:spLocks noGrp="1"/>
          </p:cNvSpPr>
          <p:nvPr>
            <p:ph idx="1"/>
            <p:custDataLst>
              <p:tags r:id="rId2"/>
            </p:custDataLst>
          </p:nvPr>
        </p:nvSpPr>
        <p:spPr/>
        <p:txBody>
          <a:bodyPr/>
          <a:lstStyle/>
          <a:p>
            <a:endParaRPr lang="fr-CA"/>
          </a:p>
        </p:txBody>
      </p:sp>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44</a:t>
            </a:fld>
            <a:endParaRPr lang="fr-BE"/>
          </a:p>
        </p:txBody>
      </p:sp>
      <p:pic>
        <p:nvPicPr>
          <p:cNvPr id="6" name="Image 5"/>
          <p:cNvPicPr>
            <a:picLocks noChangeAspect="1"/>
          </p:cNvPicPr>
          <p:nvPr>
            <p:custDataLst>
              <p:tags r:id="rId5"/>
            </p:custDataLst>
          </p:nvPr>
        </p:nvPicPr>
        <p:blipFill>
          <a:blip r:embed="rId8"/>
          <a:stretch>
            <a:fillRect/>
          </a:stretch>
        </p:blipFill>
        <p:spPr>
          <a:xfrm>
            <a:off x="457200" y="160620"/>
            <a:ext cx="8279283" cy="6762468"/>
          </a:xfrm>
          <a:prstGeom prst="rect">
            <a:avLst/>
          </a:prstGeom>
        </p:spPr>
      </p:pic>
    </p:spTree>
    <p:extLst>
      <p:ext uri="{BB962C8B-B14F-4D97-AF65-F5344CB8AC3E}">
        <p14:creationId xmlns:p14="http://schemas.microsoft.com/office/powerpoint/2010/main" val="281014036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lstStyle/>
          <a:p>
            <a:r>
              <a:rPr lang="fr-CA" dirty="0" smtClean="0"/>
              <a:t>Exemple RSS avec Feed43</a:t>
            </a:r>
            <a:endParaRPr lang="fr-CA" dirty="0"/>
          </a:p>
        </p:txBody>
      </p:sp>
      <p:sp>
        <p:nvSpPr>
          <p:cNvPr id="4" name="Espace réservé du pied de page 3"/>
          <p:cNvSpPr>
            <a:spLocks noGrp="1"/>
          </p:cNvSpPr>
          <p:nvPr>
            <p:ph type="ftr" sz="quarter" idx="11"/>
            <p:custDataLst>
              <p:tags r:id="rId2"/>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3"/>
            </p:custDataLst>
          </p:nvPr>
        </p:nvSpPr>
        <p:spPr/>
        <p:txBody>
          <a:bodyPr/>
          <a:lstStyle/>
          <a:p>
            <a:fld id="{CF4668DC-857F-487D-BFFA-8C0CA5037977}" type="slidenum">
              <a:rPr lang="fr-BE" smtClean="0"/>
              <a:t>45</a:t>
            </a:fld>
            <a:endParaRPr lang="fr-BE"/>
          </a:p>
        </p:txBody>
      </p:sp>
      <p:pic>
        <p:nvPicPr>
          <p:cNvPr id="1026" name="Picture 2"/>
          <p:cNvPicPr>
            <a:picLocks noGrp="1" noChangeAspect="1" noChangeArrowheads="1"/>
          </p:cNvPicPr>
          <p:nvPr>
            <p:ph idx="1"/>
            <p:custDataLst>
              <p:tags r:id="rId4"/>
            </p:custDataLst>
          </p:nvPr>
        </p:nvPicPr>
        <p:blipFill>
          <a:blip r:embed="rId7">
            <a:extLst>
              <a:ext uri="{28A0092B-C50C-407E-A947-70E740481C1C}">
                <a14:useLocalDpi xmlns:a14="http://schemas.microsoft.com/office/drawing/2010/main" val="0"/>
              </a:ext>
            </a:extLst>
          </a:blip>
          <a:srcRect/>
          <a:stretch>
            <a:fillRect/>
          </a:stretch>
        </p:blipFill>
        <p:spPr bwMode="auto">
          <a:xfrm>
            <a:off x="2601954" y="1600200"/>
            <a:ext cx="3940092" cy="45259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4768933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normAutofit fontScale="90000"/>
          </a:bodyPr>
          <a:lstStyle/>
          <a:p>
            <a:r>
              <a:rPr lang="fr-CA" dirty="0" smtClean="0"/>
              <a:t>Exemple RSS Conseil des arts avec </a:t>
            </a:r>
            <a:r>
              <a:rPr lang="fr-CA" dirty="0" err="1" smtClean="0"/>
              <a:t>fivefilters</a:t>
            </a:r>
            <a:endParaRPr lang="fr-CA" dirty="0"/>
          </a:p>
        </p:txBody>
      </p:sp>
      <p:pic>
        <p:nvPicPr>
          <p:cNvPr id="6" name="Espace réservé du contenu 5"/>
          <p:cNvPicPr>
            <a:picLocks noGrp="1" noChangeAspect="1"/>
          </p:cNvPicPr>
          <p:nvPr>
            <p:ph idx="1"/>
            <p:custDataLst>
              <p:tags r:id="rId2"/>
            </p:custDataLst>
          </p:nvPr>
        </p:nvPicPr>
        <p:blipFill>
          <a:blip r:embed="rId6"/>
          <a:stretch>
            <a:fillRect/>
          </a:stretch>
        </p:blipFill>
        <p:spPr>
          <a:xfrm>
            <a:off x="711756" y="1600200"/>
            <a:ext cx="7720488" cy="4525963"/>
          </a:xfrm>
          <a:prstGeom prst="rect">
            <a:avLst/>
          </a:prstGeom>
        </p:spPr>
      </p:pic>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46</a:t>
            </a:fld>
            <a:endParaRPr lang="fr-BE"/>
          </a:p>
        </p:txBody>
      </p:sp>
    </p:spTree>
    <p:extLst>
      <p:ext uri="{BB962C8B-B14F-4D97-AF65-F5344CB8AC3E}">
        <p14:creationId xmlns:p14="http://schemas.microsoft.com/office/powerpoint/2010/main" val="27529107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lstStyle/>
          <a:p>
            <a:endParaRPr lang="fr-CA"/>
          </a:p>
        </p:txBody>
      </p:sp>
      <p:pic>
        <p:nvPicPr>
          <p:cNvPr id="6" name="Espace réservé du contenu 5"/>
          <p:cNvPicPr>
            <a:picLocks noGrp="1" noChangeAspect="1"/>
          </p:cNvPicPr>
          <p:nvPr>
            <p:ph idx="1"/>
            <p:custDataLst>
              <p:tags r:id="rId2"/>
            </p:custDataLst>
          </p:nvPr>
        </p:nvPicPr>
        <p:blipFill>
          <a:blip r:embed="rId6"/>
          <a:stretch>
            <a:fillRect/>
          </a:stretch>
        </p:blipFill>
        <p:spPr>
          <a:xfrm>
            <a:off x="711756" y="1600200"/>
            <a:ext cx="7720488" cy="4525963"/>
          </a:xfrm>
          <a:prstGeom prst="rect">
            <a:avLst/>
          </a:prstGeom>
        </p:spPr>
      </p:pic>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47</a:t>
            </a:fld>
            <a:endParaRPr lang="fr-BE"/>
          </a:p>
        </p:txBody>
      </p:sp>
    </p:spTree>
    <p:extLst>
      <p:ext uri="{BB962C8B-B14F-4D97-AF65-F5344CB8AC3E}">
        <p14:creationId xmlns:p14="http://schemas.microsoft.com/office/powerpoint/2010/main" val="299281080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normAutofit fontScale="90000"/>
          </a:bodyPr>
          <a:lstStyle/>
          <a:p>
            <a:r>
              <a:rPr lang="fr-CA" dirty="0"/>
              <a:t>3. *Énoncer et donner des exemples de bonnes pratiques</a:t>
            </a:r>
          </a:p>
        </p:txBody>
      </p:sp>
      <p:sp>
        <p:nvSpPr>
          <p:cNvPr id="3" name="Espace réservé du contenu 2"/>
          <p:cNvSpPr>
            <a:spLocks noGrp="1"/>
          </p:cNvSpPr>
          <p:nvPr>
            <p:ph idx="1"/>
            <p:custDataLst>
              <p:tags r:id="rId2"/>
            </p:custDataLst>
          </p:nvPr>
        </p:nvSpPr>
        <p:spPr>
          <a:solidFill>
            <a:srgbClr val="FFFFFF"/>
          </a:solidFill>
        </p:spPr>
        <p:txBody>
          <a:bodyPr>
            <a:normAutofit fontScale="85000" lnSpcReduction="10000"/>
          </a:bodyPr>
          <a:lstStyle/>
          <a:p>
            <a:endParaRPr lang="fr-CA" dirty="0" smtClean="0"/>
          </a:p>
          <a:p>
            <a:r>
              <a:rPr lang="fr-CA" dirty="0" smtClean="0"/>
              <a:t>Mon agrégateur préféré est </a:t>
            </a:r>
            <a:r>
              <a:rPr lang="fr-CA" dirty="0" err="1" smtClean="0"/>
              <a:t>Feedly</a:t>
            </a:r>
            <a:r>
              <a:rPr lang="fr-CA" dirty="0" smtClean="0"/>
              <a:t>.</a:t>
            </a:r>
          </a:p>
          <a:p>
            <a:endParaRPr lang="fr-CA" dirty="0"/>
          </a:p>
          <a:p>
            <a:r>
              <a:rPr lang="fr-CA" dirty="0" smtClean="0"/>
              <a:t>La nouvelle version de </a:t>
            </a:r>
            <a:r>
              <a:rPr lang="fr-CA" dirty="0" err="1" smtClean="0"/>
              <a:t>Zotero</a:t>
            </a:r>
            <a:r>
              <a:rPr lang="fr-CA" dirty="0" smtClean="0"/>
              <a:t> permet aussi l’intégration des fils RSS.  </a:t>
            </a:r>
            <a:r>
              <a:rPr lang="fr-CA" b="1" dirty="0" smtClean="0"/>
              <a:t>Très pratique pour un </a:t>
            </a:r>
            <a:r>
              <a:rPr lang="fr-CA" b="1" dirty="0" err="1" smtClean="0"/>
              <a:t>étudiant.e</a:t>
            </a:r>
            <a:r>
              <a:rPr lang="fr-CA" b="1" dirty="0" smtClean="0"/>
              <a:t> qui se constitue une BDD d’articles, il peut créer des RSS (encore mieux que Alerte) et glisser les articles intéressants directement dans sa BDD </a:t>
            </a:r>
            <a:r>
              <a:rPr lang="fr-CA" b="1" dirty="0" err="1" smtClean="0"/>
              <a:t>Zotero</a:t>
            </a:r>
            <a:r>
              <a:rPr lang="fr-CA" b="1" dirty="0" smtClean="0"/>
              <a:t>. </a:t>
            </a:r>
          </a:p>
          <a:p>
            <a:endParaRPr lang="fr-CA" dirty="0"/>
          </a:p>
          <a:p>
            <a:r>
              <a:rPr lang="fr-CA" dirty="0" smtClean="0"/>
              <a:t>Un exemple?</a:t>
            </a:r>
          </a:p>
          <a:p>
            <a:pPr marL="0" indent="0">
              <a:buNone/>
            </a:pPr>
            <a:endParaRPr lang="fr-CA" dirty="0" smtClean="0"/>
          </a:p>
        </p:txBody>
      </p:sp>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48</a:t>
            </a:fld>
            <a:endParaRPr lang="fr-BE"/>
          </a:p>
        </p:txBody>
      </p:sp>
    </p:spTree>
    <p:extLst>
      <p:ext uri="{BB962C8B-B14F-4D97-AF65-F5344CB8AC3E}">
        <p14:creationId xmlns:p14="http://schemas.microsoft.com/office/powerpoint/2010/main" val="360039508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CA"/>
          </a:p>
        </p:txBody>
      </p:sp>
      <p:sp>
        <p:nvSpPr>
          <p:cNvPr id="3" name="Espace réservé du contenu 2"/>
          <p:cNvSpPr>
            <a:spLocks noGrp="1"/>
          </p:cNvSpPr>
          <p:nvPr>
            <p:ph idx="1"/>
          </p:nvPr>
        </p:nvSpPr>
        <p:spPr/>
        <p:txBody>
          <a:bodyPr/>
          <a:lstStyle/>
          <a:p>
            <a:endParaRPr lang="fr-CA"/>
          </a:p>
        </p:txBody>
      </p:sp>
      <p:sp>
        <p:nvSpPr>
          <p:cNvPr id="4" name="Espace réservé du pied de page 3"/>
          <p:cNvSpPr>
            <a:spLocks noGrp="1"/>
          </p:cNvSpPr>
          <p:nvPr>
            <p:ph type="ftr" sz="quarter" idx="11"/>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nvPr>
        </p:nvSpPr>
        <p:spPr/>
        <p:txBody>
          <a:bodyPr/>
          <a:lstStyle/>
          <a:p>
            <a:fld id="{CF4668DC-857F-487D-BFFA-8C0CA5037977}" type="slidenum">
              <a:rPr lang="fr-BE" smtClean="0"/>
              <a:t>49</a:t>
            </a:fld>
            <a:endParaRPr lang="fr-BE"/>
          </a:p>
        </p:txBody>
      </p:sp>
      <p:pic>
        <p:nvPicPr>
          <p:cNvPr id="7" name="Image 6"/>
          <p:cNvPicPr>
            <a:picLocks noChangeAspect="1"/>
          </p:cNvPicPr>
          <p:nvPr/>
        </p:nvPicPr>
        <p:blipFill>
          <a:blip r:embed="rId2"/>
          <a:stretch>
            <a:fillRect/>
          </a:stretch>
        </p:blipFill>
        <p:spPr>
          <a:xfrm>
            <a:off x="277497" y="836712"/>
            <a:ext cx="8762746" cy="5289451"/>
          </a:xfrm>
          <a:prstGeom prst="rect">
            <a:avLst/>
          </a:prstGeom>
        </p:spPr>
      </p:pic>
    </p:spTree>
    <p:extLst>
      <p:ext uri="{BB962C8B-B14F-4D97-AF65-F5344CB8AC3E}">
        <p14:creationId xmlns:p14="http://schemas.microsoft.com/office/powerpoint/2010/main" val="10264262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a:xfrm>
            <a:off x="457200" y="274638"/>
            <a:ext cx="8229600" cy="490066"/>
          </a:xfrm>
        </p:spPr>
        <p:txBody>
          <a:bodyPr>
            <a:normAutofit fontScale="90000"/>
          </a:bodyPr>
          <a:lstStyle/>
          <a:p>
            <a:r>
              <a:rPr lang="fr-CA" dirty="0" smtClean="0"/>
              <a:t>Plan de match</a:t>
            </a:r>
            <a:endParaRPr lang="fr-CA" dirty="0"/>
          </a:p>
        </p:txBody>
      </p:sp>
      <p:sp>
        <p:nvSpPr>
          <p:cNvPr id="3" name="Espace réservé du contenu 2"/>
          <p:cNvSpPr>
            <a:spLocks noGrp="1"/>
          </p:cNvSpPr>
          <p:nvPr>
            <p:ph idx="1"/>
            <p:custDataLst>
              <p:tags r:id="rId2"/>
            </p:custDataLst>
          </p:nvPr>
        </p:nvSpPr>
        <p:spPr>
          <a:xfrm>
            <a:off x="323528" y="672386"/>
            <a:ext cx="8239944" cy="5668739"/>
          </a:xfrm>
        </p:spPr>
        <p:txBody>
          <a:bodyPr>
            <a:noAutofit/>
          </a:bodyPr>
          <a:lstStyle/>
          <a:p>
            <a:pPr marL="0" indent="0">
              <a:buNone/>
            </a:pPr>
            <a:r>
              <a:rPr lang="fr-CA" sz="1800" b="1" dirty="0">
                <a:solidFill>
                  <a:schemeClr val="tx2"/>
                </a:solidFill>
              </a:rPr>
              <a:t>9h30 – 9h45 </a:t>
            </a:r>
            <a:r>
              <a:rPr lang="fr-CA" sz="1600" b="1" dirty="0">
                <a:solidFill>
                  <a:schemeClr val="tx2"/>
                </a:solidFill>
              </a:rPr>
              <a:t>:</a:t>
            </a:r>
            <a:r>
              <a:rPr lang="fr-CA" sz="1600" dirty="0" smtClean="0"/>
              <a:t> Accueil</a:t>
            </a:r>
            <a:r>
              <a:rPr lang="fr-CA" sz="1600" dirty="0"/>
              <a:t>, vérification des postes, présentation des membres du comité et de la </a:t>
            </a:r>
            <a:r>
              <a:rPr lang="fr-CA" sz="1600" dirty="0" smtClean="0"/>
              <a:t>formatrice</a:t>
            </a:r>
          </a:p>
          <a:p>
            <a:pPr marL="0" indent="0">
              <a:buNone/>
            </a:pPr>
            <a:r>
              <a:rPr lang="fr-CA" sz="1800" b="1" dirty="0" smtClean="0">
                <a:solidFill>
                  <a:schemeClr val="tx2"/>
                </a:solidFill>
              </a:rPr>
              <a:t>9h45 </a:t>
            </a:r>
            <a:r>
              <a:rPr lang="fr-CA" sz="1800" b="1" dirty="0">
                <a:solidFill>
                  <a:schemeClr val="tx2"/>
                </a:solidFill>
              </a:rPr>
              <a:t>– 10h00 </a:t>
            </a:r>
            <a:r>
              <a:rPr lang="fr-CA" sz="1600" b="1" dirty="0">
                <a:solidFill>
                  <a:schemeClr val="tx2"/>
                </a:solidFill>
              </a:rPr>
              <a:t>: </a:t>
            </a:r>
            <a:r>
              <a:rPr lang="fr-CA" sz="1600" dirty="0" smtClean="0"/>
              <a:t>Présentation </a:t>
            </a:r>
            <a:r>
              <a:rPr lang="fr-CA" sz="1600" dirty="0"/>
              <a:t>des objectifs de la </a:t>
            </a:r>
            <a:r>
              <a:rPr lang="fr-CA" sz="1600" dirty="0" smtClean="0"/>
              <a:t>journée, </a:t>
            </a:r>
            <a:r>
              <a:rPr lang="fr-CA" sz="1600" dirty="0"/>
              <a:t>du matériel d’accompagnement, du </a:t>
            </a:r>
            <a:r>
              <a:rPr lang="fr-CA" sz="1600" dirty="0" smtClean="0"/>
              <a:t>wiki. </a:t>
            </a:r>
            <a:r>
              <a:rPr lang="fr-CA" sz="1600" b="1" dirty="0" smtClean="0"/>
              <a:t>Quiz 3-2-1</a:t>
            </a:r>
          </a:p>
          <a:p>
            <a:pPr marL="0" indent="0">
              <a:buNone/>
            </a:pPr>
            <a:endParaRPr lang="fr-CA" sz="1600" dirty="0" smtClean="0"/>
          </a:p>
          <a:p>
            <a:pPr marL="0" indent="0">
              <a:buNone/>
            </a:pPr>
            <a:r>
              <a:rPr lang="fr-CA" sz="1800" b="1" dirty="0" smtClean="0">
                <a:solidFill>
                  <a:schemeClr val="tx2"/>
                </a:solidFill>
              </a:rPr>
              <a:t>10h00 </a:t>
            </a:r>
            <a:r>
              <a:rPr lang="fr-CA" sz="1800" b="1" dirty="0">
                <a:solidFill>
                  <a:schemeClr val="tx2"/>
                </a:solidFill>
              </a:rPr>
              <a:t>– </a:t>
            </a:r>
            <a:r>
              <a:rPr lang="fr-CA" sz="1800" b="1" dirty="0" smtClean="0">
                <a:solidFill>
                  <a:schemeClr val="tx2"/>
                </a:solidFill>
              </a:rPr>
              <a:t>12H00 </a:t>
            </a:r>
            <a:r>
              <a:rPr lang="fr-CA" sz="1600" dirty="0" smtClean="0">
                <a:solidFill>
                  <a:schemeClr val="tx2"/>
                </a:solidFill>
              </a:rPr>
              <a:t>: </a:t>
            </a:r>
            <a:r>
              <a:rPr lang="fr-CA" sz="1600" dirty="0" smtClean="0"/>
              <a:t>Survoler des </a:t>
            </a:r>
            <a:r>
              <a:rPr lang="fr-CA" sz="1600" dirty="0"/>
              <a:t>Concepts généraux</a:t>
            </a:r>
            <a:r>
              <a:rPr lang="fr-CA" sz="1800" dirty="0"/>
              <a:t> :</a:t>
            </a:r>
            <a:r>
              <a:rPr lang="fr-CA" sz="1800" b="1" u="sng" dirty="0"/>
              <a:t> </a:t>
            </a:r>
            <a:r>
              <a:rPr lang="fr-CA" sz="1800" b="1" u="sng" dirty="0" smtClean="0"/>
              <a:t>1. </a:t>
            </a:r>
            <a:r>
              <a:rPr lang="fr-CA" sz="1600" dirty="0" smtClean="0"/>
              <a:t>Les </a:t>
            </a:r>
            <a:r>
              <a:rPr lang="fr-CA" sz="1600" dirty="0"/>
              <a:t>besoins des veilleurs, </a:t>
            </a:r>
            <a:r>
              <a:rPr lang="fr-CA" sz="1800" b="1" u="sng" dirty="0"/>
              <a:t>2. </a:t>
            </a:r>
            <a:r>
              <a:rPr lang="fr-CA" sz="1600" dirty="0" smtClean="0"/>
              <a:t>Définition </a:t>
            </a:r>
            <a:r>
              <a:rPr lang="fr-CA" sz="1600" dirty="0"/>
              <a:t>et principes de base, (Aider le veilleur à cerner sa question. </a:t>
            </a:r>
            <a:r>
              <a:rPr lang="fr-CA" sz="1600" b="1" dirty="0"/>
              <a:t>Fiche à modifier 1 + Exercice no 1</a:t>
            </a:r>
            <a:r>
              <a:rPr lang="fr-CA" sz="1600" dirty="0"/>
              <a:t>). Avantage et Défis de la veille, </a:t>
            </a:r>
            <a:r>
              <a:rPr lang="fr-CA" sz="1600" dirty="0" smtClean="0"/>
              <a:t>(</a:t>
            </a:r>
            <a:r>
              <a:rPr lang="fr-CA" sz="1600" b="1" dirty="0"/>
              <a:t>Pause +/- 10h45 </a:t>
            </a:r>
            <a:r>
              <a:rPr lang="fr-CA" sz="1600" dirty="0" smtClean="0"/>
              <a:t>). Ressources </a:t>
            </a:r>
            <a:r>
              <a:rPr lang="fr-CA" sz="1600" dirty="0"/>
              <a:t>disponibles dans </a:t>
            </a:r>
            <a:r>
              <a:rPr lang="fr-CA" sz="1600" dirty="0">
                <a:solidFill>
                  <a:srgbClr val="FF0000"/>
                </a:solidFill>
              </a:rPr>
              <a:t>vos institutions</a:t>
            </a:r>
            <a:r>
              <a:rPr lang="fr-CA" sz="1600" dirty="0" smtClean="0"/>
              <a:t>. </a:t>
            </a:r>
          </a:p>
          <a:p>
            <a:pPr marL="0" indent="0">
              <a:spcBef>
                <a:spcPts val="0"/>
              </a:spcBef>
              <a:buNone/>
            </a:pPr>
            <a:endParaRPr lang="fr-CA" sz="1600" dirty="0"/>
          </a:p>
          <a:p>
            <a:pPr marL="0" indent="0">
              <a:buNone/>
            </a:pPr>
            <a:r>
              <a:rPr lang="fr-CA" sz="2000" b="1" dirty="0" smtClean="0">
                <a:solidFill>
                  <a:schemeClr val="tx2"/>
                </a:solidFill>
              </a:rPr>
              <a:t>Repas </a:t>
            </a:r>
            <a:r>
              <a:rPr lang="fr-CA" sz="2000" b="1" dirty="0">
                <a:solidFill>
                  <a:schemeClr val="tx2"/>
                </a:solidFill>
              </a:rPr>
              <a:t>de 12h00 à </a:t>
            </a:r>
            <a:r>
              <a:rPr lang="fr-CA" sz="2000" b="1" dirty="0" smtClean="0">
                <a:solidFill>
                  <a:schemeClr val="tx2"/>
                </a:solidFill>
              </a:rPr>
              <a:t>13h30 </a:t>
            </a:r>
          </a:p>
          <a:p>
            <a:pPr marL="0" indent="0">
              <a:buNone/>
            </a:pPr>
            <a:endParaRPr lang="fr-CA" sz="1600" b="1" dirty="0" smtClean="0">
              <a:solidFill>
                <a:schemeClr val="tx2"/>
              </a:solidFill>
            </a:endParaRPr>
          </a:p>
          <a:p>
            <a:pPr marL="0" indent="0">
              <a:buNone/>
            </a:pPr>
            <a:r>
              <a:rPr lang="fr-CA" sz="1800" b="1" dirty="0" smtClean="0">
                <a:solidFill>
                  <a:schemeClr val="tx2"/>
                </a:solidFill>
              </a:rPr>
              <a:t>13h30 à 14h45 </a:t>
            </a:r>
            <a:r>
              <a:rPr lang="fr-CA" sz="1600" b="1" dirty="0" smtClean="0">
                <a:solidFill>
                  <a:schemeClr val="tx2"/>
                </a:solidFill>
              </a:rPr>
              <a:t>: </a:t>
            </a:r>
            <a:r>
              <a:rPr lang="fr-CA" sz="1800" b="1" u="sng" dirty="0"/>
              <a:t>3. </a:t>
            </a:r>
            <a:r>
              <a:rPr lang="fr-CA" sz="1600" dirty="0"/>
              <a:t>Énoncer et donner des exemples de bonnes pratiques </a:t>
            </a:r>
            <a:r>
              <a:rPr lang="fr-CA" sz="1600" dirty="0" smtClean="0"/>
              <a:t>(</a:t>
            </a:r>
            <a:r>
              <a:rPr lang="fr-CA" sz="1600" b="1" dirty="0" smtClean="0"/>
              <a:t>Fiche </a:t>
            </a:r>
            <a:r>
              <a:rPr lang="fr-CA" sz="1600" b="1" dirty="0"/>
              <a:t>à modifier 2 et 3</a:t>
            </a:r>
            <a:r>
              <a:rPr lang="fr-CA" sz="1600" dirty="0"/>
              <a:t>). </a:t>
            </a:r>
            <a:r>
              <a:rPr lang="fr-CA" sz="1600" dirty="0" smtClean="0"/>
              <a:t>Démonstration avec fed43</a:t>
            </a:r>
            <a:r>
              <a:rPr lang="fr-CA" sz="1600" dirty="0"/>
              <a:t>. (</a:t>
            </a:r>
            <a:r>
              <a:rPr lang="fr-CA" sz="1600" b="1" dirty="0"/>
              <a:t>Pause +/- 14h45</a:t>
            </a:r>
            <a:r>
              <a:rPr lang="fr-CA" sz="1600" dirty="0"/>
              <a:t>). </a:t>
            </a:r>
            <a:r>
              <a:rPr lang="fr-CA" sz="1600" dirty="0" smtClean="0"/>
              <a:t>Présentation </a:t>
            </a:r>
            <a:r>
              <a:rPr lang="fr-CA" sz="1600" dirty="0"/>
              <a:t>de l’atelier « Choix des outils »(</a:t>
            </a:r>
            <a:r>
              <a:rPr lang="fr-CA" sz="1600" b="1" dirty="0"/>
              <a:t>exercice no </a:t>
            </a:r>
            <a:r>
              <a:rPr lang="fr-CA" sz="1600" b="1" dirty="0" smtClean="0"/>
              <a:t>2 et Fiche 2 et 3</a:t>
            </a:r>
            <a:r>
              <a:rPr lang="fr-CA" sz="1600" dirty="0" smtClean="0"/>
              <a:t>)</a:t>
            </a:r>
            <a:r>
              <a:rPr lang="fr-CA" sz="1600" dirty="0"/>
              <a:t> ». Au besoin, petit détour sur la </a:t>
            </a:r>
            <a:r>
              <a:rPr lang="fr-CA" sz="1600" b="1" dirty="0" smtClean="0"/>
              <a:t>Fiche </a:t>
            </a:r>
            <a:r>
              <a:rPr lang="fr-CA" sz="1600" b="1" dirty="0"/>
              <a:t>à modifier 4 et </a:t>
            </a:r>
            <a:r>
              <a:rPr lang="fr-CA" sz="1600" b="1" dirty="0" smtClean="0"/>
              <a:t>5</a:t>
            </a:r>
            <a:r>
              <a:rPr lang="fr-CA" sz="1600" dirty="0"/>
              <a:t>.</a:t>
            </a:r>
            <a:endParaRPr lang="fr-CA" sz="1600" dirty="0" smtClean="0"/>
          </a:p>
          <a:p>
            <a:pPr marL="0" indent="0">
              <a:buNone/>
            </a:pPr>
            <a:endParaRPr lang="fr-CA" sz="1600" dirty="0">
              <a:solidFill>
                <a:schemeClr val="tx2"/>
              </a:solidFill>
            </a:endParaRPr>
          </a:p>
          <a:p>
            <a:pPr marL="0" indent="0">
              <a:buNone/>
            </a:pPr>
            <a:r>
              <a:rPr lang="fr-CA" sz="1800" b="1" dirty="0" smtClean="0">
                <a:solidFill>
                  <a:schemeClr val="tx2"/>
                </a:solidFill>
              </a:rPr>
              <a:t>14h45-15h45</a:t>
            </a:r>
            <a:r>
              <a:rPr lang="fr-CA" sz="1600" b="1" dirty="0" smtClean="0">
                <a:solidFill>
                  <a:schemeClr val="tx2"/>
                </a:solidFill>
              </a:rPr>
              <a:t> :</a:t>
            </a:r>
            <a:r>
              <a:rPr lang="fr-CA" sz="1600" dirty="0" smtClean="0">
                <a:solidFill>
                  <a:schemeClr val="tx2"/>
                </a:solidFill>
              </a:rPr>
              <a:t> </a:t>
            </a:r>
            <a:r>
              <a:rPr lang="fr-CA" sz="1800" b="1" u="sng" dirty="0"/>
              <a:t>4. </a:t>
            </a:r>
            <a:r>
              <a:rPr lang="fr-CA" sz="1600" dirty="0"/>
              <a:t>Présenter la valeur ajoutée de la veille. </a:t>
            </a:r>
            <a:r>
              <a:rPr lang="fr-CA" sz="1600" dirty="0" smtClean="0"/>
              <a:t> </a:t>
            </a:r>
            <a:r>
              <a:rPr lang="fr-CA" sz="1800" b="1" u="sng" dirty="0"/>
              <a:t>5. </a:t>
            </a:r>
            <a:r>
              <a:rPr lang="fr-CA" sz="1600" dirty="0" smtClean="0"/>
              <a:t>Planification : </a:t>
            </a:r>
            <a:r>
              <a:rPr lang="fr-CA" sz="1600" b="1" dirty="0" smtClean="0"/>
              <a:t>Atelier « avatar »</a:t>
            </a:r>
            <a:r>
              <a:rPr lang="fr-CA" sz="1600" i="1" dirty="0" smtClean="0">
                <a:solidFill>
                  <a:schemeClr val="bg1">
                    <a:lumMod val="65000"/>
                  </a:schemeClr>
                </a:solidFill>
              </a:rPr>
              <a:t>; </a:t>
            </a:r>
            <a:r>
              <a:rPr lang="fr-CA" sz="1600" b="1" dirty="0"/>
              <a:t>Fiche à modifier 6 .   </a:t>
            </a:r>
          </a:p>
          <a:p>
            <a:pPr marL="0" indent="0">
              <a:buNone/>
            </a:pPr>
            <a:endParaRPr lang="fr-CA" sz="1600" i="1" dirty="0" smtClean="0">
              <a:solidFill>
                <a:schemeClr val="bg1">
                  <a:lumMod val="65000"/>
                </a:schemeClr>
              </a:solidFill>
            </a:endParaRPr>
          </a:p>
          <a:p>
            <a:pPr marL="0" indent="0">
              <a:buNone/>
            </a:pPr>
            <a:r>
              <a:rPr lang="fr-CA" sz="1800" b="1" dirty="0" smtClean="0">
                <a:solidFill>
                  <a:schemeClr val="tx2"/>
                </a:solidFill>
              </a:rPr>
              <a:t>15h45 </a:t>
            </a:r>
            <a:r>
              <a:rPr lang="fr-CA" sz="1800" b="1" dirty="0">
                <a:solidFill>
                  <a:schemeClr val="tx2"/>
                </a:solidFill>
              </a:rPr>
              <a:t>– 16h00 </a:t>
            </a:r>
            <a:r>
              <a:rPr lang="fr-CA" sz="1600" b="1" dirty="0">
                <a:solidFill>
                  <a:schemeClr val="tx2"/>
                </a:solidFill>
              </a:rPr>
              <a:t>: </a:t>
            </a:r>
            <a:r>
              <a:rPr lang="fr-CA" sz="1600" dirty="0" smtClean="0"/>
              <a:t> Offre </a:t>
            </a:r>
            <a:r>
              <a:rPr lang="fr-CA" sz="1600" dirty="0"/>
              <a:t>de suivis </a:t>
            </a:r>
            <a:r>
              <a:rPr lang="fr-CA" sz="1600" dirty="0" smtClean="0"/>
              <a:t>(service après vente) et collaboration </a:t>
            </a:r>
            <a:r>
              <a:rPr lang="fr-CA" sz="1600" dirty="0"/>
              <a:t>: </a:t>
            </a:r>
            <a:r>
              <a:rPr lang="fr-CA" sz="1600" dirty="0" smtClean="0"/>
              <a:t>vous pouvez me donner votre </a:t>
            </a:r>
            <a:r>
              <a:rPr lang="fr-CA" sz="1600" dirty="0"/>
              <a:t>fiche à modifier 6 et je vais la déposer sur le Wiki.</a:t>
            </a:r>
          </a:p>
          <a:p>
            <a:pPr marL="0" indent="0">
              <a:buNone/>
            </a:pPr>
            <a:endParaRPr lang="fr-CA" sz="2400" dirty="0" smtClean="0"/>
          </a:p>
          <a:p>
            <a:pPr marL="0" indent="0">
              <a:buNone/>
            </a:pPr>
            <a:endParaRPr lang="fr-CA" sz="1000" dirty="0"/>
          </a:p>
          <a:p>
            <a:pPr marL="0" indent="0">
              <a:buNone/>
            </a:pPr>
            <a:endParaRPr lang="fr-CA" sz="1000" dirty="0" smtClean="0"/>
          </a:p>
        </p:txBody>
      </p:sp>
      <p:sp>
        <p:nvSpPr>
          <p:cNvPr id="5" name="Espace réservé du numéro de diapositive 4"/>
          <p:cNvSpPr>
            <a:spLocks noGrp="1"/>
          </p:cNvSpPr>
          <p:nvPr>
            <p:ph type="sldNum" sz="quarter" idx="12"/>
            <p:custDataLst>
              <p:tags r:id="rId3"/>
            </p:custDataLst>
          </p:nvPr>
        </p:nvSpPr>
        <p:spPr/>
        <p:txBody>
          <a:bodyPr/>
          <a:lstStyle/>
          <a:p>
            <a:fld id="{CF4668DC-857F-487D-BFFA-8C0CA5037977}" type="slidenum">
              <a:rPr lang="fr-BE" smtClean="0"/>
              <a:t>5</a:t>
            </a:fld>
            <a:endParaRPr lang="fr-BE"/>
          </a:p>
        </p:txBody>
      </p:sp>
      <p:sp>
        <p:nvSpPr>
          <p:cNvPr id="6" name="Espace réservé du pied de page 3"/>
          <p:cNvSpPr>
            <a:spLocks noGrp="1"/>
          </p:cNvSpPr>
          <p:nvPr>
            <p:ph type="ftr" sz="quarter" idx="11"/>
            <p:custDataLst>
              <p:tags r:id="rId4"/>
            </p:custDataLst>
          </p:nvPr>
        </p:nvSpPr>
        <p:spPr>
          <a:xfrm>
            <a:off x="3634263" y="6356350"/>
            <a:ext cx="2895600" cy="365125"/>
          </a:xfrm>
        </p:spPr>
        <p:txBody>
          <a:bodyPr/>
          <a:lstStyle/>
          <a:p>
            <a:r>
              <a:rPr lang="fr-BE" dirty="0" smtClean="0"/>
              <a:t>ccJustineLamoureux2019</a:t>
            </a:r>
            <a:endParaRPr lang="fr-BE" dirty="0"/>
          </a:p>
        </p:txBody>
      </p:sp>
    </p:spTree>
    <p:extLst>
      <p:ext uri="{BB962C8B-B14F-4D97-AF65-F5344CB8AC3E}">
        <p14:creationId xmlns:p14="http://schemas.microsoft.com/office/powerpoint/2010/main" val="310410341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CA" dirty="0"/>
          </a:p>
        </p:txBody>
      </p:sp>
      <p:sp>
        <p:nvSpPr>
          <p:cNvPr id="3" name="Espace réservé du contenu 2"/>
          <p:cNvSpPr>
            <a:spLocks noGrp="1"/>
          </p:cNvSpPr>
          <p:nvPr>
            <p:ph idx="1"/>
          </p:nvPr>
        </p:nvSpPr>
        <p:spPr/>
        <p:txBody>
          <a:bodyPr/>
          <a:lstStyle/>
          <a:p>
            <a:r>
              <a:rPr lang="fr-CA" dirty="0" smtClean="0"/>
              <a:t>Toujours pas convaincu par l’utilisation du RSS?</a:t>
            </a:r>
          </a:p>
          <a:p>
            <a:pPr marL="0" indent="0">
              <a:buNone/>
            </a:pPr>
            <a:r>
              <a:rPr lang="fr-CA" dirty="0" smtClean="0"/>
              <a:t>Va pour les alertes…</a:t>
            </a:r>
          </a:p>
          <a:p>
            <a:pPr marL="0" indent="0">
              <a:buNone/>
            </a:pPr>
            <a:endParaRPr lang="fr-CA" dirty="0"/>
          </a:p>
          <a:p>
            <a:pPr marL="0" indent="0">
              <a:buNone/>
            </a:pPr>
            <a:r>
              <a:rPr lang="fr-CA" dirty="0" smtClean="0"/>
              <a:t>En ce cas, un logiciel comme </a:t>
            </a:r>
            <a:r>
              <a:rPr lang="fr-CA" dirty="0" err="1" smtClean="0"/>
              <a:t>Visualping</a:t>
            </a:r>
            <a:r>
              <a:rPr lang="fr-CA" dirty="0" smtClean="0"/>
              <a:t> pourrait vous aider. </a:t>
            </a:r>
            <a:endParaRPr lang="fr-CA" dirty="0"/>
          </a:p>
        </p:txBody>
      </p:sp>
      <p:sp>
        <p:nvSpPr>
          <p:cNvPr id="4" name="Espace réservé du pied de page 3"/>
          <p:cNvSpPr>
            <a:spLocks noGrp="1"/>
          </p:cNvSpPr>
          <p:nvPr>
            <p:ph type="ftr" sz="quarter" idx="11"/>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nvPr>
        </p:nvSpPr>
        <p:spPr/>
        <p:txBody>
          <a:bodyPr/>
          <a:lstStyle/>
          <a:p>
            <a:fld id="{CF4668DC-857F-487D-BFFA-8C0CA5037977}" type="slidenum">
              <a:rPr lang="fr-BE" smtClean="0"/>
              <a:t>50</a:t>
            </a:fld>
            <a:endParaRPr lang="fr-BE"/>
          </a:p>
        </p:txBody>
      </p:sp>
    </p:spTree>
    <p:extLst>
      <p:ext uri="{BB962C8B-B14F-4D97-AF65-F5344CB8AC3E}">
        <p14:creationId xmlns:p14="http://schemas.microsoft.com/office/powerpoint/2010/main" val="291191763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261"/>
        <p:cNvGrpSpPr/>
        <p:nvPr/>
      </p:nvGrpSpPr>
      <p:grpSpPr>
        <a:xfrm>
          <a:off x="0" y="0"/>
          <a:ext cx="0" cy="0"/>
          <a:chOff x="0" y="0"/>
          <a:chExt cx="0" cy="0"/>
        </a:xfrm>
      </p:grpSpPr>
      <p:sp>
        <p:nvSpPr>
          <p:cNvPr id="262" name="Shape 262"/>
          <p:cNvSpPr txBox="1">
            <a:spLocks noGrp="1"/>
          </p:cNvSpPr>
          <p:nvPr>
            <p:ph type="title"/>
            <p:custDataLst>
              <p:tags r:id="rId1"/>
            </p:custDataLst>
          </p:nvPr>
        </p:nvSpPr>
        <p:spPr>
          <a:xfrm>
            <a:off x="457200" y="274637"/>
            <a:ext cx="8229600" cy="1143000"/>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fr-CA" sz="4400" b="0" i="0" u="none" strike="noStrike" cap="none" baseline="0">
                <a:solidFill>
                  <a:schemeClr val="dk1"/>
                </a:solidFill>
                <a:latin typeface="Calibri"/>
                <a:ea typeface="Calibri"/>
                <a:cs typeface="Calibri"/>
                <a:sym typeface="Calibri"/>
              </a:rPr>
              <a:t>ex : Visualping </a:t>
            </a:r>
          </a:p>
        </p:txBody>
      </p:sp>
      <p:pic>
        <p:nvPicPr>
          <p:cNvPr id="1027" name="Picture 3"/>
          <p:cNvPicPr>
            <a:picLocks noChangeAspect="1" noChangeArrowheads="1"/>
          </p:cNvPicPr>
          <p:nvPr>
            <p:custDataLst>
              <p:tags r:id="rId2"/>
            </p:custDataLst>
          </p:nvPr>
        </p:nvPicPr>
        <p:blipFill>
          <a:blip r:embed="rId8">
            <a:extLst>
              <a:ext uri="{28A0092B-C50C-407E-A947-70E740481C1C}">
                <a14:useLocalDpi xmlns:a14="http://schemas.microsoft.com/office/drawing/2010/main" val="0"/>
              </a:ext>
            </a:extLst>
          </a:blip>
          <a:srcRect/>
          <a:stretch>
            <a:fillRect/>
          </a:stretch>
        </p:blipFill>
        <p:spPr bwMode="auto">
          <a:xfrm>
            <a:off x="755576" y="1484784"/>
            <a:ext cx="7534275" cy="5019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ZoneTexte 1"/>
          <p:cNvSpPr txBox="1"/>
          <p:nvPr>
            <p:custDataLst>
              <p:tags r:id="rId3"/>
            </p:custDataLst>
          </p:nvPr>
        </p:nvSpPr>
        <p:spPr>
          <a:xfrm>
            <a:off x="971600" y="1196752"/>
            <a:ext cx="3168352" cy="307777"/>
          </a:xfrm>
          <a:prstGeom prst="rect">
            <a:avLst/>
          </a:prstGeom>
          <a:noFill/>
        </p:spPr>
        <p:txBody>
          <a:bodyPr wrap="square" rtlCol="0">
            <a:spAutoFit/>
          </a:bodyPr>
          <a:lstStyle/>
          <a:p>
            <a:r>
              <a:rPr lang="fr-CA" dirty="0" smtClean="0"/>
              <a:t>a) Sélectionner la zone </a:t>
            </a:r>
            <a:endParaRPr lang="fr-CA" dirty="0"/>
          </a:p>
        </p:txBody>
      </p:sp>
      <p:sp>
        <p:nvSpPr>
          <p:cNvPr id="3" name="Espace réservé du numéro de diapositive 2"/>
          <p:cNvSpPr>
            <a:spLocks noGrp="1"/>
          </p:cNvSpPr>
          <p:nvPr>
            <p:ph type="sldNum" idx="12"/>
            <p:custDataLst>
              <p:tags r:id="rId4"/>
            </p:custDataLst>
          </p:nvPr>
        </p:nvSpPr>
        <p:spPr/>
        <p:txBody>
          <a:bodyPr/>
          <a:lstStyle/>
          <a:p>
            <a:pPr marL="0" lvl="0" indent="-88900">
              <a:spcBef>
                <a:spcPts val="0"/>
              </a:spcBef>
              <a:buClr>
                <a:srgbClr val="000000"/>
              </a:buClr>
              <a:buFont typeface="Arial"/>
              <a:buChar char="●"/>
            </a:pPr>
            <a:endParaRPr lang="fr-CA" smtClean="0"/>
          </a:p>
          <a:p>
            <a:pPr marL="457200" lvl="1" indent="-88900">
              <a:spcBef>
                <a:spcPts val="0"/>
              </a:spcBef>
              <a:buClr>
                <a:srgbClr val="000000"/>
              </a:buClr>
              <a:buFont typeface="Courier New"/>
              <a:buChar char="o"/>
            </a:pPr>
            <a:endParaRPr lang="fr-CA" smtClean="0"/>
          </a:p>
          <a:p>
            <a:pPr marL="914400" lvl="2" indent="-88900">
              <a:spcBef>
                <a:spcPts val="0"/>
              </a:spcBef>
              <a:buClr>
                <a:srgbClr val="000000"/>
              </a:buClr>
              <a:buFont typeface="Wingdings"/>
              <a:buChar char="§"/>
            </a:pPr>
            <a:endParaRPr lang="fr-CA" smtClean="0"/>
          </a:p>
          <a:p>
            <a:pPr marL="1371600" lvl="3" indent="-88900">
              <a:spcBef>
                <a:spcPts val="0"/>
              </a:spcBef>
              <a:buClr>
                <a:srgbClr val="000000"/>
              </a:buClr>
              <a:buFont typeface="Arial"/>
              <a:buChar char="●"/>
            </a:pPr>
            <a:endParaRPr lang="fr-CA" smtClean="0"/>
          </a:p>
          <a:p>
            <a:pPr marL="1828800" lvl="4" indent="-88900">
              <a:spcBef>
                <a:spcPts val="0"/>
              </a:spcBef>
              <a:buClr>
                <a:srgbClr val="000000"/>
              </a:buClr>
              <a:buFont typeface="Courier New"/>
              <a:buChar char="o"/>
            </a:pPr>
            <a:endParaRPr lang="fr-CA" smtClean="0"/>
          </a:p>
          <a:p>
            <a:pPr marL="2286000" lvl="5" indent="-88900">
              <a:spcBef>
                <a:spcPts val="0"/>
              </a:spcBef>
              <a:buClr>
                <a:srgbClr val="000000"/>
              </a:buClr>
              <a:buFont typeface="Wingdings"/>
              <a:buChar char="§"/>
            </a:pPr>
            <a:endParaRPr lang="fr-CA" smtClean="0"/>
          </a:p>
          <a:p>
            <a:pPr marL="2743200" lvl="6" indent="-88900">
              <a:spcBef>
                <a:spcPts val="0"/>
              </a:spcBef>
              <a:buClr>
                <a:srgbClr val="000000"/>
              </a:buClr>
              <a:buFont typeface="Arial"/>
              <a:buChar char="●"/>
            </a:pPr>
            <a:endParaRPr lang="fr-CA" smtClean="0"/>
          </a:p>
          <a:p>
            <a:pPr marL="3200400" lvl="7" indent="-88900">
              <a:spcBef>
                <a:spcPts val="0"/>
              </a:spcBef>
              <a:buClr>
                <a:srgbClr val="000000"/>
              </a:buClr>
              <a:buFont typeface="Courier New"/>
              <a:buChar char="o"/>
            </a:pPr>
            <a:endParaRPr lang="fr-CA" smtClean="0"/>
          </a:p>
          <a:p>
            <a:pPr marL="3657600" lvl="8" indent="-88900">
              <a:spcBef>
                <a:spcPts val="0"/>
              </a:spcBef>
              <a:buClr>
                <a:srgbClr val="000000"/>
              </a:buClr>
              <a:buFont typeface="Wingdings"/>
              <a:buChar char="§"/>
            </a:pPr>
            <a:endParaRPr lang="fr-CA"/>
          </a:p>
        </p:txBody>
      </p:sp>
      <p:sp>
        <p:nvSpPr>
          <p:cNvPr id="4" name="Espace réservé du pied de page 3"/>
          <p:cNvSpPr>
            <a:spLocks noGrp="1"/>
          </p:cNvSpPr>
          <p:nvPr>
            <p:ph type="ftr" sz="quarter" idx="11"/>
            <p:custDataLst>
              <p:tags r:id="rId5"/>
            </p:custDataLst>
          </p:nvPr>
        </p:nvSpPr>
        <p:spPr/>
        <p:txBody>
          <a:bodyPr/>
          <a:lstStyle/>
          <a:p>
            <a:r>
              <a:rPr lang="fr-BE" smtClean="0"/>
              <a:t>ccJustineLamoureux2019</a:t>
            </a:r>
            <a:endParaRPr lang="fr-BE"/>
          </a:p>
        </p:txBody>
      </p:sp>
    </p:spTree>
    <p:extLst>
      <p:ext uri="{BB962C8B-B14F-4D97-AF65-F5344CB8AC3E}">
        <p14:creationId xmlns:p14="http://schemas.microsoft.com/office/powerpoint/2010/main" val="1652858356"/>
      </p:ext>
    </p:extLst>
  </p:cSld>
  <p:clrMapOvr>
    <a:masterClrMapping/>
  </p:clrMapOvr>
  <p:transition spd="slow">
    <p:cut/>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267"/>
        <p:cNvGrpSpPr/>
        <p:nvPr/>
      </p:nvGrpSpPr>
      <p:grpSpPr>
        <a:xfrm>
          <a:off x="0" y="0"/>
          <a:ext cx="0" cy="0"/>
          <a:chOff x="0" y="0"/>
          <a:chExt cx="0" cy="0"/>
        </a:xfrm>
      </p:grpSpPr>
      <p:pic>
        <p:nvPicPr>
          <p:cNvPr id="270" name="Shape 270"/>
          <p:cNvPicPr preferRelativeResize="0"/>
          <p:nvPr>
            <p:custDataLst>
              <p:tags r:id="rId1"/>
            </p:custDataLst>
          </p:nvPr>
        </p:nvPicPr>
        <p:blipFill rotWithShape="1">
          <a:blip r:embed="rId7">
            <a:alphaModFix/>
          </a:blip>
          <a:srcRect/>
          <a:stretch/>
        </p:blipFill>
        <p:spPr>
          <a:xfrm>
            <a:off x="1115616" y="764704"/>
            <a:ext cx="7344816" cy="4968552"/>
          </a:xfrm>
          <a:prstGeom prst="rect">
            <a:avLst/>
          </a:prstGeom>
          <a:noFill/>
          <a:ln>
            <a:noFill/>
          </a:ln>
        </p:spPr>
      </p:pic>
      <p:sp>
        <p:nvSpPr>
          <p:cNvPr id="5" name="ZoneTexte 4"/>
          <p:cNvSpPr txBox="1"/>
          <p:nvPr>
            <p:custDataLst>
              <p:tags r:id="rId2"/>
            </p:custDataLst>
          </p:nvPr>
        </p:nvSpPr>
        <p:spPr>
          <a:xfrm>
            <a:off x="971600" y="409079"/>
            <a:ext cx="3168352" cy="307777"/>
          </a:xfrm>
          <a:prstGeom prst="rect">
            <a:avLst/>
          </a:prstGeom>
          <a:noFill/>
        </p:spPr>
        <p:txBody>
          <a:bodyPr wrap="square" rtlCol="0">
            <a:spAutoFit/>
          </a:bodyPr>
          <a:lstStyle/>
          <a:p>
            <a:r>
              <a:rPr lang="fr-CA" dirty="0"/>
              <a:t>b</a:t>
            </a:r>
            <a:r>
              <a:rPr lang="fr-CA" dirty="0" smtClean="0"/>
              <a:t>) Un courriel est envoyé </a:t>
            </a:r>
            <a:endParaRPr lang="fr-CA" dirty="0"/>
          </a:p>
        </p:txBody>
      </p:sp>
      <p:sp>
        <p:nvSpPr>
          <p:cNvPr id="2" name="Espace réservé du numéro de diapositive 1"/>
          <p:cNvSpPr>
            <a:spLocks noGrp="1"/>
          </p:cNvSpPr>
          <p:nvPr>
            <p:ph type="sldNum" idx="12"/>
            <p:custDataLst>
              <p:tags r:id="rId3"/>
            </p:custDataLst>
          </p:nvPr>
        </p:nvSpPr>
        <p:spPr/>
        <p:txBody>
          <a:bodyPr/>
          <a:lstStyle/>
          <a:p>
            <a:pPr marL="0" lvl="0" indent="-88900">
              <a:spcBef>
                <a:spcPts val="0"/>
              </a:spcBef>
              <a:buClr>
                <a:srgbClr val="000000"/>
              </a:buClr>
              <a:buFont typeface="Arial"/>
              <a:buChar char="●"/>
            </a:pPr>
            <a:endParaRPr lang="fr-CA" smtClean="0"/>
          </a:p>
          <a:p>
            <a:pPr marL="457200" lvl="1" indent="-88900">
              <a:spcBef>
                <a:spcPts val="0"/>
              </a:spcBef>
              <a:buClr>
                <a:srgbClr val="000000"/>
              </a:buClr>
              <a:buFont typeface="Courier New"/>
              <a:buChar char="o"/>
            </a:pPr>
            <a:endParaRPr lang="fr-CA" smtClean="0"/>
          </a:p>
          <a:p>
            <a:pPr marL="914400" lvl="2" indent="-88900">
              <a:spcBef>
                <a:spcPts val="0"/>
              </a:spcBef>
              <a:buClr>
                <a:srgbClr val="000000"/>
              </a:buClr>
              <a:buFont typeface="Wingdings"/>
              <a:buChar char="§"/>
            </a:pPr>
            <a:endParaRPr lang="fr-CA" smtClean="0"/>
          </a:p>
          <a:p>
            <a:pPr marL="1371600" lvl="3" indent="-88900">
              <a:spcBef>
                <a:spcPts val="0"/>
              </a:spcBef>
              <a:buClr>
                <a:srgbClr val="000000"/>
              </a:buClr>
              <a:buFont typeface="Arial"/>
              <a:buChar char="●"/>
            </a:pPr>
            <a:endParaRPr lang="fr-CA" smtClean="0"/>
          </a:p>
          <a:p>
            <a:pPr marL="1828800" lvl="4" indent="-88900">
              <a:spcBef>
                <a:spcPts val="0"/>
              </a:spcBef>
              <a:buClr>
                <a:srgbClr val="000000"/>
              </a:buClr>
              <a:buFont typeface="Courier New"/>
              <a:buChar char="o"/>
            </a:pPr>
            <a:endParaRPr lang="fr-CA" smtClean="0"/>
          </a:p>
          <a:p>
            <a:pPr marL="2286000" lvl="5" indent="-88900">
              <a:spcBef>
                <a:spcPts val="0"/>
              </a:spcBef>
              <a:buClr>
                <a:srgbClr val="000000"/>
              </a:buClr>
              <a:buFont typeface="Wingdings"/>
              <a:buChar char="§"/>
            </a:pPr>
            <a:endParaRPr lang="fr-CA" smtClean="0"/>
          </a:p>
          <a:p>
            <a:pPr marL="2743200" lvl="6" indent="-88900">
              <a:spcBef>
                <a:spcPts val="0"/>
              </a:spcBef>
              <a:buClr>
                <a:srgbClr val="000000"/>
              </a:buClr>
              <a:buFont typeface="Arial"/>
              <a:buChar char="●"/>
            </a:pPr>
            <a:endParaRPr lang="fr-CA" smtClean="0"/>
          </a:p>
          <a:p>
            <a:pPr marL="3200400" lvl="7" indent="-88900">
              <a:spcBef>
                <a:spcPts val="0"/>
              </a:spcBef>
              <a:buClr>
                <a:srgbClr val="000000"/>
              </a:buClr>
              <a:buFont typeface="Courier New"/>
              <a:buChar char="o"/>
            </a:pPr>
            <a:endParaRPr lang="fr-CA" smtClean="0"/>
          </a:p>
          <a:p>
            <a:pPr marL="3657600" lvl="8" indent="-88900">
              <a:spcBef>
                <a:spcPts val="0"/>
              </a:spcBef>
              <a:buClr>
                <a:srgbClr val="000000"/>
              </a:buClr>
              <a:buFont typeface="Wingdings"/>
              <a:buChar char="§"/>
            </a:pPr>
            <a:endParaRPr lang="fr-CA"/>
          </a:p>
        </p:txBody>
      </p:sp>
      <p:sp>
        <p:nvSpPr>
          <p:cNvPr id="3" name="Espace réservé du pied de page 2"/>
          <p:cNvSpPr>
            <a:spLocks noGrp="1"/>
          </p:cNvSpPr>
          <p:nvPr>
            <p:ph type="ftr" sz="quarter" idx="11"/>
            <p:custDataLst>
              <p:tags r:id="rId4"/>
            </p:custDataLst>
          </p:nvPr>
        </p:nvSpPr>
        <p:spPr/>
        <p:txBody>
          <a:bodyPr/>
          <a:lstStyle/>
          <a:p>
            <a:r>
              <a:rPr lang="fr-BE" smtClean="0"/>
              <a:t>ccJustineLamoureux2019</a:t>
            </a:r>
            <a:endParaRPr lang="fr-BE"/>
          </a:p>
        </p:txBody>
      </p:sp>
    </p:spTree>
    <p:extLst>
      <p:ext uri="{BB962C8B-B14F-4D97-AF65-F5344CB8AC3E}">
        <p14:creationId xmlns:p14="http://schemas.microsoft.com/office/powerpoint/2010/main" val="3257349952"/>
      </p:ext>
    </p:extLst>
  </p:cSld>
  <p:clrMapOvr>
    <a:masterClrMapping/>
  </p:clrMapOvr>
  <p:transition spd="slow">
    <p:cut/>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274"/>
        <p:cNvGrpSpPr/>
        <p:nvPr/>
      </p:nvGrpSpPr>
      <p:grpSpPr>
        <a:xfrm>
          <a:off x="0" y="0"/>
          <a:ext cx="0" cy="0"/>
          <a:chOff x="0" y="0"/>
          <a:chExt cx="0" cy="0"/>
        </a:xfrm>
      </p:grpSpPr>
      <p:pic>
        <p:nvPicPr>
          <p:cNvPr id="277" name="Shape 277"/>
          <p:cNvPicPr preferRelativeResize="0"/>
          <p:nvPr>
            <p:custDataLst>
              <p:tags r:id="rId1"/>
            </p:custDataLst>
          </p:nvPr>
        </p:nvPicPr>
        <p:blipFill rotWithShape="1">
          <a:blip r:embed="rId7">
            <a:alphaModFix/>
          </a:blip>
          <a:srcRect/>
          <a:stretch/>
        </p:blipFill>
        <p:spPr>
          <a:xfrm>
            <a:off x="1115616" y="1196752"/>
            <a:ext cx="7416824" cy="4968552"/>
          </a:xfrm>
          <a:prstGeom prst="rect">
            <a:avLst/>
          </a:prstGeom>
          <a:noFill/>
          <a:ln>
            <a:noFill/>
          </a:ln>
        </p:spPr>
      </p:pic>
      <p:sp>
        <p:nvSpPr>
          <p:cNvPr id="5" name="ZoneTexte 4"/>
          <p:cNvSpPr txBox="1"/>
          <p:nvPr>
            <p:custDataLst>
              <p:tags r:id="rId2"/>
            </p:custDataLst>
          </p:nvPr>
        </p:nvSpPr>
        <p:spPr>
          <a:xfrm>
            <a:off x="971600" y="694135"/>
            <a:ext cx="5544616" cy="307777"/>
          </a:xfrm>
          <a:prstGeom prst="rect">
            <a:avLst/>
          </a:prstGeom>
          <a:noFill/>
        </p:spPr>
        <p:txBody>
          <a:bodyPr wrap="square" rtlCol="0">
            <a:spAutoFit/>
          </a:bodyPr>
          <a:lstStyle/>
          <a:p>
            <a:r>
              <a:rPr lang="fr-CA" dirty="0" smtClean="0"/>
              <a:t>c) Les changements </a:t>
            </a:r>
            <a:r>
              <a:rPr lang="fr-CA" smtClean="0"/>
              <a:t>sont  présentés </a:t>
            </a:r>
            <a:r>
              <a:rPr lang="fr-CA" dirty="0" smtClean="0"/>
              <a:t>en évidence</a:t>
            </a:r>
            <a:endParaRPr lang="fr-CA" dirty="0"/>
          </a:p>
        </p:txBody>
      </p:sp>
      <p:sp>
        <p:nvSpPr>
          <p:cNvPr id="2" name="Espace réservé du numéro de diapositive 1"/>
          <p:cNvSpPr>
            <a:spLocks noGrp="1"/>
          </p:cNvSpPr>
          <p:nvPr>
            <p:ph type="sldNum" idx="12"/>
            <p:custDataLst>
              <p:tags r:id="rId3"/>
            </p:custDataLst>
          </p:nvPr>
        </p:nvSpPr>
        <p:spPr/>
        <p:txBody>
          <a:bodyPr/>
          <a:lstStyle/>
          <a:p>
            <a:pPr marL="0" lvl="0" indent="-88900">
              <a:spcBef>
                <a:spcPts val="0"/>
              </a:spcBef>
              <a:buClr>
                <a:srgbClr val="000000"/>
              </a:buClr>
              <a:buFont typeface="Arial"/>
              <a:buChar char="●"/>
            </a:pPr>
            <a:endParaRPr lang="fr-CA" smtClean="0"/>
          </a:p>
          <a:p>
            <a:pPr marL="457200" lvl="1" indent="-88900">
              <a:spcBef>
                <a:spcPts val="0"/>
              </a:spcBef>
              <a:buClr>
                <a:srgbClr val="000000"/>
              </a:buClr>
              <a:buFont typeface="Courier New"/>
              <a:buChar char="o"/>
            </a:pPr>
            <a:endParaRPr lang="fr-CA" smtClean="0"/>
          </a:p>
          <a:p>
            <a:pPr marL="914400" lvl="2" indent="-88900">
              <a:spcBef>
                <a:spcPts val="0"/>
              </a:spcBef>
              <a:buClr>
                <a:srgbClr val="000000"/>
              </a:buClr>
              <a:buFont typeface="Wingdings"/>
              <a:buChar char="§"/>
            </a:pPr>
            <a:endParaRPr lang="fr-CA" smtClean="0"/>
          </a:p>
          <a:p>
            <a:pPr marL="1371600" lvl="3" indent="-88900">
              <a:spcBef>
                <a:spcPts val="0"/>
              </a:spcBef>
              <a:buClr>
                <a:srgbClr val="000000"/>
              </a:buClr>
              <a:buFont typeface="Arial"/>
              <a:buChar char="●"/>
            </a:pPr>
            <a:endParaRPr lang="fr-CA" smtClean="0"/>
          </a:p>
          <a:p>
            <a:pPr marL="1828800" lvl="4" indent="-88900">
              <a:spcBef>
                <a:spcPts val="0"/>
              </a:spcBef>
              <a:buClr>
                <a:srgbClr val="000000"/>
              </a:buClr>
              <a:buFont typeface="Courier New"/>
              <a:buChar char="o"/>
            </a:pPr>
            <a:endParaRPr lang="fr-CA" smtClean="0"/>
          </a:p>
          <a:p>
            <a:pPr marL="2286000" lvl="5" indent="-88900">
              <a:spcBef>
                <a:spcPts val="0"/>
              </a:spcBef>
              <a:buClr>
                <a:srgbClr val="000000"/>
              </a:buClr>
              <a:buFont typeface="Wingdings"/>
              <a:buChar char="§"/>
            </a:pPr>
            <a:endParaRPr lang="fr-CA" smtClean="0"/>
          </a:p>
          <a:p>
            <a:pPr marL="2743200" lvl="6" indent="-88900">
              <a:spcBef>
                <a:spcPts val="0"/>
              </a:spcBef>
              <a:buClr>
                <a:srgbClr val="000000"/>
              </a:buClr>
              <a:buFont typeface="Arial"/>
              <a:buChar char="●"/>
            </a:pPr>
            <a:endParaRPr lang="fr-CA" smtClean="0"/>
          </a:p>
          <a:p>
            <a:pPr marL="3200400" lvl="7" indent="-88900">
              <a:spcBef>
                <a:spcPts val="0"/>
              </a:spcBef>
              <a:buClr>
                <a:srgbClr val="000000"/>
              </a:buClr>
              <a:buFont typeface="Courier New"/>
              <a:buChar char="o"/>
            </a:pPr>
            <a:endParaRPr lang="fr-CA" smtClean="0"/>
          </a:p>
          <a:p>
            <a:pPr marL="3657600" lvl="8" indent="-88900">
              <a:spcBef>
                <a:spcPts val="0"/>
              </a:spcBef>
              <a:buClr>
                <a:srgbClr val="000000"/>
              </a:buClr>
              <a:buFont typeface="Wingdings"/>
              <a:buChar char="§"/>
            </a:pPr>
            <a:endParaRPr lang="fr-CA"/>
          </a:p>
        </p:txBody>
      </p:sp>
      <p:sp>
        <p:nvSpPr>
          <p:cNvPr id="3" name="Espace réservé du pied de page 2"/>
          <p:cNvSpPr>
            <a:spLocks noGrp="1"/>
          </p:cNvSpPr>
          <p:nvPr>
            <p:ph type="ftr" sz="quarter" idx="11"/>
            <p:custDataLst>
              <p:tags r:id="rId4"/>
            </p:custDataLst>
          </p:nvPr>
        </p:nvSpPr>
        <p:spPr/>
        <p:txBody>
          <a:bodyPr/>
          <a:lstStyle/>
          <a:p>
            <a:r>
              <a:rPr lang="fr-BE" smtClean="0"/>
              <a:t>ccJustineLamoureux2019</a:t>
            </a:r>
            <a:endParaRPr lang="fr-BE"/>
          </a:p>
        </p:txBody>
      </p:sp>
    </p:spTree>
    <p:extLst>
      <p:ext uri="{BB962C8B-B14F-4D97-AF65-F5344CB8AC3E}">
        <p14:creationId xmlns:p14="http://schemas.microsoft.com/office/powerpoint/2010/main" val="3862015788"/>
      </p:ext>
    </p:extLst>
  </p:cSld>
  <p:clrMapOvr>
    <a:masterClrMapping/>
  </p:clrMapOvr>
  <p:transition spd="slow">
    <p:cut/>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normAutofit fontScale="90000"/>
          </a:bodyPr>
          <a:lstStyle/>
          <a:p>
            <a:r>
              <a:rPr lang="fr-CA" dirty="0" smtClean="0"/>
              <a:t/>
            </a:r>
            <a:br>
              <a:rPr lang="fr-CA" dirty="0" smtClean="0"/>
            </a:br>
            <a:r>
              <a:rPr lang="fr-CA" dirty="0" smtClean="0"/>
              <a:t>3. </a:t>
            </a:r>
            <a:r>
              <a:rPr lang="fr-CA" dirty="0"/>
              <a:t>*Énoncer et donner des exemples de bonnes pratiques</a:t>
            </a:r>
            <a:br>
              <a:rPr lang="fr-CA" dirty="0"/>
            </a:br>
            <a:endParaRPr lang="fr-CA" dirty="0"/>
          </a:p>
        </p:txBody>
      </p:sp>
      <p:sp>
        <p:nvSpPr>
          <p:cNvPr id="3" name="Espace réservé du contenu 2"/>
          <p:cNvSpPr>
            <a:spLocks noGrp="1"/>
          </p:cNvSpPr>
          <p:nvPr>
            <p:ph idx="1"/>
            <p:custDataLst>
              <p:tags r:id="rId2"/>
            </p:custDataLst>
          </p:nvPr>
        </p:nvSpPr>
        <p:spPr/>
        <p:txBody>
          <a:bodyPr>
            <a:normAutofit/>
          </a:bodyPr>
          <a:lstStyle/>
          <a:p>
            <a:pPr marL="0" indent="0">
              <a:buNone/>
            </a:pPr>
            <a:r>
              <a:rPr lang="fr-CA" dirty="0" smtClean="0"/>
              <a:t>b</a:t>
            </a:r>
            <a:r>
              <a:rPr lang="fr-CA" dirty="0"/>
              <a:t>) *Choix et </a:t>
            </a:r>
            <a:r>
              <a:rPr lang="fr-CA" dirty="0" smtClean="0"/>
              <a:t>évaluation des outils </a:t>
            </a:r>
          </a:p>
          <a:p>
            <a:pPr marL="0" indent="0">
              <a:buNone/>
            </a:pPr>
            <a:endParaRPr lang="fr-CA" dirty="0" smtClean="0"/>
          </a:p>
          <a:p>
            <a:r>
              <a:rPr lang="fr-CA" dirty="0" smtClean="0"/>
              <a:t>Trouver le bon outil est essentiel, mais ce n’est pas la première étape.</a:t>
            </a:r>
          </a:p>
          <a:p>
            <a:pPr marL="0" indent="0">
              <a:buNone/>
            </a:pPr>
            <a:endParaRPr lang="fr-CA" dirty="0" smtClean="0"/>
          </a:p>
          <a:p>
            <a:pPr marL="0" indent="0" algn="ctr">
              <a:buNone/>
            </a:pPr>
            <a:r>
              <a:rPr lang="fr-CA" dirty="0">
                <a:solidFill>
                  <a:schemeClr val="dk1"/>
                </a:solidFill>
                <a:ea typeface="Calibri"/>
                <a:cs typeface="Calibri"/>
                <a:sym typeface="Calibri"/>
              </a:rPr>
              <a:t>Allégorie du </a:t>
            </a:r>
            <a:r>
              <a:rPr lang="fr-CA" dirty="0" smtClean="0">
                <a:solidFill>
                  <a:schemeClr val="dk1"/>
                </a:solidFill>
                <a:ea typeface="Calibri"/>
                <a:cs typeface="Calibri"/>
                <a:sym typeface="Calibri"/>
              </a:rPr>
              <a:t>drummer</a:t>
            </a:r>
            <a:endParaRPr lang="fr-CA" dirty="0" smtClean="0"/>
          </a:p>
          <a:p>
            <a:pPr marL="0" indent="0">
              <a:buNone/>
            </a:pPr>
            <a:endParaRPr lang="fr-CA" dirty="0" smtClean="0"/>
          </a:p>
          <a:p>
            <a:pPr marL="0" indent="0">
              <a:buNone/>
            </a:pPr>
            <a:endParaRPr lang="fr-CA" dirty="0"/>
          </a:p>
          <a:p>
            <a:pPr marL="0" indent="0">
              <a:buNone/>
            </a:pPr>
            <a:endParaRPr lang="fr-CA" dirty="0" smtClean="0"/>
          </a:p>
        </p:txBody>
      </p:sp>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54</a:t>
            </a:fld>
            <a:endParaRPr lang="fr-BE"/>
          </a:p>
        </p:txBody>
      </p:sp>
    </p:spTree>
    <p:extLst>
      <p:ext uri="{BB962C8B-B14F-4D97-AF65-F5344CB8AC3E}">
        <p14:creationId xmlns:p14="http://schemas.microsoft.com/office/powerpoint/2010/main" val="2809956841"/>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custDataLst>
              <p:tags r:id="rId1"/>
            </p:custDataLst>
          </p:nvPr>
        </p:nvSpPr>
        <p:spPr/>
        <p:txBody>
          <a:bodyPr>
            <a:normAutofit/>
          </a:bodyPr>
          <a:lstStyle/>
          <a:p>
            <a:pPr marL="0" indent="0">
              <a:buNone/>
            </a:pPr>
            <a:r>
              <a:rPr lang="fr-CA" dirty="0"/>
              <a:t>Pour bien conseiller le veilleur</a:t>
            </a:r>
            <a:r>
              <a:rPr lang="fr-CA" dirty="0" smtClean="0"/>
              <a:t>, je crois qu’il </a:t>
            </a:r>
            <a:r>
              <a:rPr lang="fr-CA" dirty="0"/>
              <a:t>est essentiel de le guider entre </a:t>
            </a:r>
            <a:r>
              <a:rPr lang="fr-CA" dirty="0" smtClean="0"/>
              <a:t> :</a:t>
            </a:r>
          </a:p>
          <a:p>
            <a:pPr lvl="1"/>
            <a:r>
              <a:rPr lang="fr-CA" dirty="0" smtClean="0"/>
              <a:t>ses </a:t>
            </a:r>
            <a:r>
              <a:rPr lang="fr-CA" dirty="0"/>
              <a:t>besoins, </a:t>
            </a:r>
            <a:endParaRPr lang="fr-CA" dirty="0" smtClean="0"/>
          </a:p>
          <a:p>
            <a:pPr lvl="1"/>
            <a:r>
              <a:rPr lang="fr-CA" dirty="0" smtClean="0"/>
              <a:t>ses </a:t>
            </a:r>
            <a:r>
              <a:rPr lang="fr-CA" dirty="0"/>
              <a:t>connaissances </a:t>
            </a:r>
            <a:r>
              <a:rPr lang="fr-CA" dirty="0" smtClean="0"/>
              <a:t>techniques,</a:t>
            </a:r>
          </a:p>
          <a:p>
            <a:pPr lvl="1"/>
            <a:r>
              <a:rPr lang="fr-CA" dirty="0" smtClean="0"/>
              <a:t>Et l’étape </a:t>
            </a:r>
            <a:r>
              <a:rPr lang="fr-CA" dirty="0"/>
              <a:t>dans laquelle il se </a:t>
            </a:r>
            <a:r>
              <a:rPr lang="fr-CA" dirty="0" smtClean="0"/>
              <a:t>trouve (voir processus </a:t>
            </a:r>
            <a:r>
              <a:rPr lang="fr-CA" dirty="0"/>
              <a:t>de </a:t>
            </a:r>
            <a:r>
              <a:rPr lang="fr-CA" dirty="0" smtClean="0"/>
              <a:t>veille).</a:t>
            </a:r>
            <a:endParaRPr lang="fr-CA" dirty="0"/>
          </a:p>
          <a:p>
            <a:pPr marL="0" indent="0">
              <a:buNone/>
            </a:pPr>
            <a:r>
              <a:rPr lang="fr-CA" dirty="0" smtClean="0"/>
              <a:t>Présentation de la </a:t>
            </a:r>
            <a:endParaRPr lang="fr-CA" dirty="0"/>
          </a:p>
          <a:p>
            <a:r>
              <a:rPr lang="fr-CA" sz="2000" b="1" dirty="0" smtClean="0"/>
              <a:t>FICHE_A_MODIFIER_2_choix_sources_vs_outils   </a:t>
            </a:r>
            <a:endParaRPr lang="fr-CA" sz="2000" b="1" dirty="0"/>
          </a:p>
          <a:p>
            <a:r>
              <a:rPr lang="fr-CA" sz="2000" b="1" dirty="0"/>
              <a:t>FICHE_A_MODIFIER_3_choix_outils_vs_criteres</a:t>
            </a:r>
          </a:p>
          <a:p>
            <a:endParaRPr lang="fr-CA" dirty="0"/>
          </a:p>
        </p:txBody>
      </p:sp>
      <p:sp>
        <p:nvSpPr>
          <p:cNvPr id="4" name="Espace réservé du pied de page 3"/>
          <p:cNvSpPr>
            <a:spLocks noGrp="1"/>
          </p:cNvSpPr>
          <p:nvPr>
            <p:ph type="ftr" sz="quarter" idx="11"/>
            <p:custDataLst>
              <p:tags r:id="rId2"/>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3"/>
            </p:custDataLst>
          </p:nvPr>
        </p:nvSpPr>
        <p:spPr/>
        <p:txBody>
          <a:bodyPr/>
          <a:lstStyle/>
          <a:p>
            <a:fld id="{CF4668DC-857F-487D-BFFA-8C0CA5037977}" type="slidenum">
              <a:rPr lang="fr-BE" smtClean="0"/>
              <a:t>55</a:t>
            </a:fld>
            <a:endParaRPr lang="fr-BE"/>
          </a:p>
        </p:txBody>
      </p:sp>
      <p:sp>
        <p:nvSpPr>
          <p:cNvPr id="6" name="Titre 1"/>
          <p:cNvSpPr txBox="1">
            <a:spLocks/>
          </p:cNvSpPr>
          <p:nvPr>
            <p:custDataLst>
              <p:tags r:id="rId4"/>
            </p:custDataLst>
          </p:nvPr>
        </p:nvSpPr>
        <p:spPr>
          <a:xfrm>
            <a:off x="609600" y="427038"/>
            <a:ext cx="8229600" cy="1143000"/>
          </a:xfrm>
          <a:prstGeom prst="rect">
            <a:avLst/>
          </a:prstGeom>
        </p:spPr>
        <p:txBody>
          <a:bodyPr vert="horz" lIns="91440" tIns="45720" rIns="91440" bIns="45720" rtlCol="0" anchor="ctr">
            <a:normAutofit fontScale="2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CA" dirty="0" smtClean="0"/>
              <a:t/>
            </a:r>
            <a:br>
              <a:rPr lang="fr-CA" dirty="0" smtClean="0"/>
            </a:br>
            <a:r>
              <a:rPr lang="fr-CA" sz="16000" dirty="0" smtClean="0"/>
              <a:t>3. *Énoncer et donner des exemples de bonnes pratiques</a:t>
            </a:r>
            <a:br>
              <a:rPr lang="fr-CA" sz="16000" dirty="0" smtClean="0"/>
            </a:br>
            <a:endParaRPr lang="fr-CA" dirty="0"/>
          </a:p>
        </p:txBody>
      </p:sp>
    </p:spTree>
    <p:extLst>
      <p:ext uri="{BB962C8B-B14F-4D97-AF65-F5344CB8AC3E}">
        <p14:creationId xmlns:p14="http://schemas.microsoft.com/office/powerpoint/2010/main" val="142505346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CA" dirty="0"/>
              <a:t>Atelier d’exploration : choix des </a:t>
            </a:r>
            <a:r>
              <a:rPr lang="fr-CA" dirty="0" smtClean="0"/>
              <a:t>outils et des stratégies</a:t>
            </a:r>
            <a:endParaRPr lang="fr-CA" dirty="0"/>
          </a:p>
        </p:txBody>
      </p:sp>
      <p:sp>
        <p:nvSpPr>
          <p:cNvPr id="3" name="Espace réservé du contenu 2"/>
          <p:cNvSpPr>
            <a:spLocks noGrp="1"/>
          </p:cNvSpPr>
          <p:nvPr>
            <p:ph idx="1"/>
          </p:nvPr>
        </p:nvSpPr>
        <p:spPr/>
        <p:txBody>
          <a:bodyPr/>
          <a:lstStyle/>
          <a:p>
            <a:r>
              <a:rPr lang="fr-CA" dirty="0" smtClean="0"/>
              <a:t>Donner un exemple d’outil avec </a:t>
            </a:r>
            <a:r>
              <a:rPr lang="fr-CA" dirty="0" smtClean="0">
                <a:hlinkClick r:id="rId2"/>
              </a:rPr>
              <a:t>https</a:t>
            </a:r>
            <a:r>
              <a:rPr lang="fr-CA" dirty="0">
                <a:hlinkClick r:id="rId2"/>
              </a:rPr>
              <a:t>://</a:t>
            </a:r>
            <a:r>
              <a:rPr lang="fr-CA" dirty="0" smtClean="0">
                <a:hlinkClick r:id="rId2"/>
              </a:rPr>
              <a:t>cse.google.com/cse?cx=014147660082271264728:orqgo7salum</a:t>
            </a:r>
            <a:r>
              <a:rPr lang="fr-CA" dirty="0" smtClean="0"/>
              <a:t> </a:t>
            </a:r>
          </a:p>
          <a:p>
            <a:r>
              <a:rPr lang="fr-CA" dirty="0" smtClean="0"/>
              <a:t>Et un exemple de stratégie avec </a:t>
            </a:r>
          </a:p>
          <a:p>
            <a:pPr marL="0" indent="0">
              <a:buNone/>
            </a:pPr>
            <a:r>
              <a:rPr lang="fr-CA" dirty="0" smtClean="0"/>
              <a:t>Google </a:t>
            </a:r>
            <a:r>
              <a:rPr lang="fr-CA" dirty="0" err="1"/>
              <a:t>scholar</a:t>
            </a:r>
            <a:r>
              <a:rPr lang="fr-CA" dirty="0"/>
              <a:t> pour dénicher des </a:t>
            </a:r>
            <a:r>
              <a:rPr lang="fr-CA" dirty="0" smtClean="0"/>
              <a:t>chercheurs</a:t>
            </a:r>
          </a:p>
          <a:p>
            <a:pPr marL="0" indent="0">
              <a:buNone/>
            </a:pPr>
            <a:r>
              <a:rPr lang="fr-CA" dirty="0" smtClean="0"/>
              <a:t>Ex : </a:t>
            </a:r>
            <a:r>
              <a:rPr lang="fr-CA" dirty="0" err="1" smtClean="0"/>
              <a:t>robotics</a:t>
            </a:r>
            <a:r>
              <a:rPr lang="fr-CA" dirty="0" smtClean="0"/>
              <a:t>  </a:t>
            </a:r>
          </a:p>
          <a:p>
            <a:pPr marL="0" indent="0">
              <a:buNone/>
            </a:pPr>
            <a:endParaRPr lang="fr-CA" dirty="0"/>
          </a:p>
        </p:txBody>
      </p:sp>
      <p:sp>
        <p:nvSpPr>
          <p:cNvPr id="4" name="Espace réservé du pied de page 3"/>
          <p:cNvSpPr>
            <a:spLocks noGrp="1"/>
          </p:cNvSpPr>
          <p:nvPr>
            <p:ph type="ftr" sz="quarter" idx="11"/>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nvPr>
        </p:nvSpPr>
        <p:spPr/>
        <p:txBody>
          <a:bodyPr/>
          <a:lstStyle/>
          <a:p>
            <a:fld id="{CF4668DC-857F-487D-BFFA-8C0CA5037977}" type="slidenum">
              <a:rPr lang="fr-BE" smtClean="0"/>
              <a:t>56</a:t>
            </a:fld>
            <a:endParaRPr lang="fr-BE"/>
          </a:p>
        </p:txBody>
      </p:sp>
      <p:pic>
        <p:nvPicPr>
          <p:cNvPr id="7" name="Image 6"/>
          <p:cNvPicPr>
            <a:picLocks noChangeAspect="1"/>
          </p:cNvPicPr>
          <p:nvPr/>
        </p:nvPicPr>
        <p:blipFill>
          <a:blip r:embed="rId3"/>
          <a:stretch>
            <a:fillRect/>
          </a:stretch>
        </p:blipFill>
        <p:spPr>
          <a:xfrm>
            <a:off x="1403648" y="5085184"/>
            <a:ext cx="6779096" cy="709294"/>
          </a:xfrm>
          <a:prstGeom prst="rect">
            <a:avLst/>
          </a:prstGeom>
          <a:ln w="6350">
            <a:solidFill>
              <a:schemeClr val="tx1"/>
            </a:solidFill>
          </a:ln>
        </p:spPr>
      </p:pic>
    </p:spTree>
    <p:extLst>
      <p:ext uri="{BB962C8B-B14F-4D97-AF65-F5344CB8AC3E}">
        <p14:creationId xmlns:p14="http://schemas.microsoft.com/office/powerpoint/2010/main" val="216202332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CA"/>
          </a:p>
        </p:txBody>
      </p:sp>
      <p:sp>
        <p:nvSpPr>
          <p:cNvPr id="3" name="Espace réservé du contenu 2"/>
          <p:cNvSpPr>
            <a:spLocks noGrp="1"/>
          </p:cNvSpPr>
          <p:nvPr>
            <p:ph idx="1"/>
          </p:nvPr>
        </p:nvSpPr>
        <p:spPr>
          <a:xfrm>
            <a:off x="460194" y="1268760"/>
            <a:ext cx="8229600" cy="4525963"/>
          </a:xfrm>
        </p:spPr>
        <p:txBody>
          <a:bodyPr/>
          <a:lstStyle/>
          <a:p>
            <a:r>
              <a:rPr lang="fr-CA" dirty="0" smtClean="0"/>
              <a:t>En passant, avez-vous paramétré votre compte dans </a:t>
            </a:r>
            <a:r>
              <a:rPr lang="fr-CA" dirty="0" err="1" smtClean="0"/>
              <a:t>google</a:t>
            </a:r>
            <a:r>
              <a:rPr lang="fr-CA" dirty="0" smtClean="0"/>
              <a:t> </a:t>
            </a:r>
            <a:r>
              <a:rPr lang="fr-CA" dirty="0" err="1" smtClean="0"/>
              <a:t>scholar</a:t>
            </a:r>
            <a:r>
              <a:rPr lang="fr-CA" dirty="0" smtClean="0"/>
              <a:t> pour obtenir les articles de votre institutions via SFX?</a:t>
            </a:r>
          </a:p>
          <a:p>
            <a:pPr marL="0" indent="0">
              <a:buNone/>
            </a:pPr>
            <a:endParaRPr lang="fr-CA" dirty="0" smtClean="0"/>
          </a:p>
        </p:txBody>
      </p:sp>
      <p:sp>
        <p:nvSpPr>
          <p:cNvPr id="4" name="Espace réservé du pied de page 3"/>
          <p:cNvSpPr>
            <a:spLocks noGrp="1"/>
          </p:cNvSpPr>
          <p:nvPr>
            <p:ph type="ftr" sz="quarter" idx="11"/>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nvPr>
        </p:nvSpPr>
        <p:spPr/>
        <p:txBody>
          <a:bodyPr/>
          <a:lstStyle/>
          <a:p>
            <a:fld id="{CF4668DC-857F-487D-BFFA-8C0CA5037977}" type="slidenum">
              <a:rPr lang="fr-BE" smtClean="0"/>
              <a:t>57</a:t>
            </a:fld>
            <a:endParaRPr lang="fr-BE"/>
          </a:p>
        </p:txBody>
      </p:sp>
      <p:pic>
        <p:nvPicPr>
          <p:cNvPr id="6" name="Image 5"/>
          <p:cNvPicPr>
            <a:picLocks noChangeAspect="1"/>
          </p:cNvPicPr>
          <p:nvPr/>
        </p:nvPicPr>
        <p:blipFill>
          <a:blip r:embed="rId2"/>
          <a:stretch>
            <a:fillRect/>
          </a:stretch>
        </p:blipFill>
        <p:spPr>
          <a:xfrm>
            <a:off x="1547664" y="3222453"/>
            <a:ext cx="6347048" cy="2903710"/>
          </a:xfrm>
          <a:prstGeom prst="rect">
            <a:avLst/>
          </a:prstGeom>
        </p:spPr>
      </p:pic>
    </p:spTree>
    <p:extLst>
      <p:ext uri="{BB962C8B-B14F-4D97-AF65-F5344CB8AC3E}">
        <p14:creationId xmlns:p14="http://schemas.microsoft.com/office/powerpoint/2010/main" val="240580668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CA"/>
          </a:p>
        </p:txBody>
      </p:sp>
      <p:sp>
        <p:nvSpPr>
          <p:cNvPr id="3" name="Espace réservé du contenu 2"/>
          <p:cNvSpPr>
            <a:spLocks noGrp="1"/>
          </p:cNvSpPr>
          <p:nvPr>
            <p:ph idx="1"/>
          </p:nvPr>
        </p:nvSpPr>
        <p:spPr/>
        <p:txBody>
          <a:bodyPr/>
          <a:lstStyle/>
          <a:p>
            <a:pPr marL="0" indent="0">
              <a:buNone/>
            </a:pPr>
            <a:endParaRPr lang="fr-CA" b="1" dirty="0" smtClean="0"/>
          </a:p>
          <a:p>
            <a:pPr marL="0" indent="0">
              <a:buNone/>
            </a:pPr>
            <a:endParaRPr lang="fr-CA" b="1" dirty="0"/>
          </a:p>
          <a:p>
            <a:pPr marL="0" indent="0" algn="ctr">
              <a:buNone/>
            </a:pPr>
            <a:r>
              <a:rPr lang="fr-CA" b="1" dirty="0" smtClean="0"/>
              <a:t>Quelques </a:t>
            </a:r>
            <a:r>
              <a:rPr lang="fr-CA" b="1" dirty="0"/>
              <a:t>minutes pour exercice no 2</a:t>
            </a:r>
          </a:p>
          <a:p>
            <a:endParaRPr lang="fr-CA" dirty="0"/>
          </a:p>
        </p:txBody>
      </p:sp>
      <p:sp>
        <p:nvSpPr>
          <p:cNvPr id="4" name="Espace réservé du pied de page 3"/>
          <p:cNvSpPr>
            <a:spLocks noGrp="1"/>
          </p:cNvSpPr>
          <p:nvPr>
            <p:ph type="ftr" sz="quarter" idx="11"/>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nvPr>
        </p:nvSpPr>
        <p:spPr/>
        <p:txBody>
          <a:bodyPr/>
          <a:lstStyle/>
          <a:p>
            <a:fld id="{CF4668DC-857F-487D-BFFA-8C0CA5037977}" type="slidenum">
              <a:rPr lang="fr-BE" smtClean="0"/>
              <a:t>58</a:t>
            </a:fld>
            <a:endParaRPr lang="fr-BE"/>
          </a:p>
        </p:txBody>
      </p:sp>
    </p:spTree>
    <p:extLst>
      <p:ext uri="{BB962C8B-B14F-4D97-AF65-F5344CB8AC3E}">
        <p14:creationId xmlns:p14="http://schemas.microsoft.com/office/powerpoint/2010/main" val="332485400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normAutofit fontScale="90000"/>
          </a:bodyPr>
          <a:lstStyle/>
          <a:p>
            <a:r>
              <a:rPr lang="fr-CA" dirty="0"/>
              <a:t>4. Présenter la valeur ajoutée de la veille pour un </a:t>
            </a:r>
            <a:r>
              <a:rPr lang="fr-CA" dirty="0" smtClean="0"/>
              <a:t>étudiant</a:t>
            </a:r>
            <a:r>
              <a:rPr lang="fr-CA" dirty="0"/>
              <a:t/>
            </a:r>
            <a:br>
              <a:rPr lang="fr-CA" dirty="0"/>
            </a:br>
            <a:endParaRPr lang="fr-CA" dirty="0"/>
          </a:p>
        </p:txBody>
      </p:sp>
      <p:sp>
        <p:nvSpPr>
          <p:cNvPr id="3" name="Espace réservé du contenu 2"/>
          <p:cNvSpPr>
            <a:spLocks noGrp="1"/>
          </p:cNvSpPr>
          <p:nvPr>
            <p:ph idx="1"/>
            <p:custDataLst>
              <p:tags r:id="rId2"/>
            </p:custDataLst>
          </p:nvPr>
        </p:nvSpPr>
        <p:spPr/>
        <p:txBody>
          <a:bodyPr>
            <a:normAutofit/>
          </a:bodyPr>
          <a:lstStyle/>
          <a:p>
            <a:pPr marL="0" indent="0">
              <a:buNone/>
            </a:pPr>
            <a:r>
              <a:rPr lang="fr-CA" dirty="0" smtClean="0"/>
              <a:t>4.1 </a:t>
            </a:r>
            <a:r>
              <a:rPr lang="fr-CA" dirty="0"/>
              <a:t>Partage de </a:t>
            </a:r>
            <a:r>
              <a:rPr lang="fr-CA" dirty="0" smtClean="0"/>
              <a:t>l'information</a:t>
            </a:r>
          </a:p>
          <a:p>
            <a:pPr marL="0" indent="0">
              <a:buNone/>
            </a:pPr>
            <a:endParaRPr lang="fr-CA" dirty="0" smtClean="0"/>
          </a:p>
          <a:p>
            <a:pPr marL="0" indent="0">
              <a:buNone/>
            </a:pPr>
            <a:r>
              <a:rPr lang="fr-CA" dirty="0" smtClean="0"/>
              <a:t>4.2 </a:t>
            </a:r>
            <a:r>
              <a:rPr lang="fr-CA" dirty="0"/>
              <a:t>Faire évoluer la veille </a:t>
            </a:r>
            <a:r>
              <a:rPr lang="fr-CA" dirty="0" smtClean="0"/>
              <a:t>informationnelle</a:t>
            </a:r>
            <a:endParaRPr lang="fr-CA" dirty="0"/>
          </a:p>
        </p:txBody>
      </p:sp>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59</a:t>
            </a:fld>
            <a:endParaRPr lang="fr-BE"/>
          </a:p>
        </p:txBody>
      </p:sp>
    </p:spTree>
    <p:extLst>
      <p:ext uri="{BB962C8B-B14F-4D97-AF65-F5344CB8AC3E}">
        <p14:creationId xmlns:p14="http://schemas.microsoft.com/office/powerpoint/2010/main" val="319636648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lstStyle/>
          <a:p>
            <a:r>
              <a:rPr lang="fr-CA" dirty="0" smtClean="0"/>
              <a:t>Introduction</a:t>
            </a:r>
            <a:endParaRPr lang="fr-CA" dirty="0"/>
          </a:p>
        </p:txBody>
      </p:sp>
      <p:sp>
        <p:nvSpPr>
          <p:cNvPr id="3" name="Espace réservé du contenu 2"/>
          <p:cNvSpPr>
            <a:spLocks noGrp="1"/>
          </p:cNvSpPr>
          <p:nvPr>
            <p:ph idx="1"/>
            <p:custDataLst>
              <p:tags r:id="rId2"/>
            </p:custDataLst>
          </p:nvPr>
        </p:nvSpPr>
        <p:spPr/>
        <p:txBody>
          <a:bodyPr>
            <a:normAutofit fontScale="25000" lnSpcReduction="20000"/>
          </a:bodyPr>
          <a:lstStyle/>
          <a:p>
            <a:pPr marL="0" indent="0" algn="ctr">
              <a:buNone/>
            </a:pPr>
            <a:endParaRPr lang="fr-CA" sz="9600" b="1" dirty="0" smtClean="0"/>
          </a:p>
          <a:p>
            <a:pPr marL="0" indent="0" algn="ctr">
              <a:buNone/>
            </a:pPr>
            <a:r>
              <a:rPr lang="fr-CA" sz="61600" b="1" dirty="0" smtClean="0"/>
              <a:t>QUIZ ! </a:t>
            </a:r>
            <a:endParaRPr lang="fr-CA" sz="61600" b="1" dirty="0"/>
          </a:p>
          <a:p>
            <a:pPr marL="0" indent="0" algn="ctr">
              <a:buNone/>
            </a:pPr>
            <a:r>
              <a:rPr lang="fr-CA" sz="9600" b="1" dirty="0" smtClean="0"/>
              <a:t> </a:t>
            </a:r>
          </a:p>
          <a:p>
            <a:pPr marL="0" indent="0" algn="ctr">
              <a:buNone/>
            </a:pPr>
            <a:r>
              <a:rPr lang="fr-CA" sz="9600" b="1" dirty="0" smtClean="0"/>
              <a:t> </a:t>
            </a:r>
          </a:p>
          <a:p>
            <a:pPr marL="0" indent="0" algn="ctr">
              <a:buNone/>
            </a:pPr>
            <a:r>
              <a:rPr lang="fr-CA" sz="9600" b="1" dirty="0" smtClean="0"/>
              <a:t> </a:t>
            </a:r>
          </a:p>
        </p:txBody>
      </p:sp>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6</a:t>
            </a:fld>
            <a:endParaRPr lang="fr-BE"/>
          </a:p>
        </p:txBody>
      </p:sp>
      <p:sp>
        <p:nvSpPr>
          <p:cNvPr id="6" name="Ellipse 5"/>
          <p:cNvSpPr/>
          <p:nvPr>
            <p:custDataLst>
              <p:tags r:id="rId5"/>
            </p:custDataLst>
          </p:nvPr>
        </p:nvSpPr>
        <p:spPr>
          <a:xfrm>
            <a:off x="6516216" y="4193980"/>
            <a:ext cx="1188132" cy="1152128"/>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r-CA" sz="4800" b="1" dirty="0" smtClean="0"/>
              <a:t>1</a:t>
            </a:r>
            <a:endParaRPr lang="fr-CA" sz="4800" b="1" dirty="0"/>
          </a:p>
        </p:txBody>
      </p:sp>
      <p:sp>
        <p:nvSpPr>
          <p:cNvPr id="7" name="Ellipse 6"/>
          <p:cNvSpPr/>
          <p:nvPr>
            <p:custDataLst>
              <p:tags r:id="rId6"/>
            </p:custDataLst>
          </p:nvPr>
        </p:nvSpPr>
        <p:spPr>
          <a:xfrm>
            <a:off x="4211960" y="4820181"/>
            <a:ext cx="1656184" cy="1584176"/>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r-CA" sz="4800" b="1" dirty="0" smtClean="0"/>
              <a:t>2</a:t>
            </a:r>
            <a:endParaRPr lang="fr-CA" sz="4800" b="1" dirty="0"/>
          </a:p>
        </p:txBody>
      </p:sp>
      <p:sp>
        <p:nvSpPr>
          <p:cNvPr id="8" name="Ellipse 7"/>
          <p:cNvSpPr/>
          <p:nvPr>
            <p:custDataLst>
              <p:tags r:id="rId7"/>
            </p:custDataLst>
          </p:nvPr>
        </p:nvSpPr>
        <p:spPr>
          <a:xfrm>
            <a:off x="1331640" y="4410004"/>
            <a:ext cx="2088232" cy="1872208"/>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r-CA" sz="4800" b="1" dirty="0" smtClean="0"/>
              <a:t>3</a:t>
            </a:r>
            <a:endParaRPr lang="fr-CA" sz="4800" b="1" dirty="0"/>
          </a:p>
        </p:txBody>
      </p:sp>
    </p:spTree>
    <p:extLst>
      <p:ext uri="{BB962C8B-B14F-4D97-AF65-F5344CB8AC3E}">
        <p14:creationId xmlns:p14="http://schemas.microsoft.com/office/powerpoint/2010/main" val="341160966"/>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normAutofit fontScale="90000"/>
          </a:bodyPr>
          <a:lstStyle/>
          <a:p>
            <a:r>
              <a:rPr lang="fr-CA" dirty="0"/>
              <a:t>4. Présenter la valeur ajoutée de la veille pour un </a:t>
            </a:r>
            <a:r>
              <a:rPr lang="fr-CA" dirty="0" smtClean="0"/>
              <a:t>étudiant</a:t>
            </a:r>
            <a:r>
              <a:rPr lang="fr-CA" dirty="0"/>
              <a:t/>
            </a:r>
            <a:br>
              <a:rPr lang="fr-CA" dirty="0"/>
            </a:br>
            <a:endParaRPr lang="fr-CA" dirty="0"/>
          </a:p>
        </p:txBody>
      </p:sp>
      <p:sp>
        <p:nvSpPr>
          <p:cNvPr id="3" name="Espace réservé du contenu 2"/>
          <p:cNvSpPr>
            <a:spLocks noGrp="1"/>
          </p:cNvSpPr>
          <p:nvPr>
            <p:ph idx="1"/>
            <p:custDataLst>
              <p:tags r:id="rId2"/>
            </p:custDataLst>
          </p:nvPr>
        </p:nvSpPr>
        <p:spPr>
          <a:xfrm>
            <a:off x="467544" y="1268760"/>
            <a:ext cx="8496944" cy="4824536"/>
          </a:xfrm>
        </p:spPr>
        <p:txBody>
          <a:bodyPr>
            <a:normAutofit fontScale="25000" lnSpcReduction="20000"/>
          </a:bodyPr>
          <a:lstStyle/>
          <a:p>
            <a:pPr marL="0" indent="0">
              <a:buNone/>
            </a:pPr>
            <a:r>
              <a:rPr lang="fr-CA" sz="14400" dirty="0"/>
              <a:t>4.1 Partage de l'information</a:t>
            </a:r>
          </a:p>
          <a:p>
            <a:pPr marL="0" indent="0">
              <a:buNone/>
            </a:pPr>
            <a:endParaRPr lang="fr-CA" sz="9800" dirty="0">
              <a:sym typeface="Wingdings" panose="05000000000000000000" pitchFamily="2" charset="2"/>
            </a:endParaRPr>
          </a:p>
          <a:p>
            <a:pPr marL="0" indent="0" algn="ctr">
              <a:buNone/>
            </a:pPr>
            <a:r>
              <a:rPr lang="fr-CA" sz="9800" dirty="0">
                <a:sym typeface="Wingdings" panose="05000000000000000000" pitchFamily="2" charset="2"/>
              </a:rPr>
              <a:t></a:t>
            </a:r>
            <a:r>
              <a:rPr lang="fr-CA" sz="12800" dirty="0"/>
              <a:t>c’est le « quoi faire d’autres » avec ses trouvailles de veilles</a:t>
            </a:r>
            <a:r>
              <a:rPr lang="fr-CA" sz="9800" dirty="0"/>
              <a:t>.</a:t>
            </a:r>
          </a:p>
          <a:p>
            <a:pPr marL="0" indent="0">
              <a:buNone/>
            </a:pPr>
            <a:endParaRPr lang="fr-CA" sz="9800" dirty="0"/>
          </a:p>
          <a:p>
            <a:pPr marL="0" indent="0">
              <a:buNone/>
            </a:pPr>
            <a:r>
              <a:rPr lang="fr-CA" sz="11200" dirty="0"/>
              <a:t>Souvent, les professeurs ne sont pas axés sur le partage de l'information pouvant </a:t>
            </a:r>
            <a:r>
              <a:rPr lang="fr-CA" sz="11200" dirty="0" smtClean="0"/>
              <a:t>être </a:t>
            </a:r>
            <a:r>
              <a:rPr lang="fr-CA" sz="11200" dirty="0" err="1" smtClean="0"/>
              <a:t>utilile</a:t>
            </a:r>
            <a:r>
              <a:rPr lang="fr-CA" sz="11200" dirty="0" smtClean="0"/>
              <a:t> à leurs compétiteurs (ex. Journée de l’innovation / ESG -- </a:t>
            </a:r>
            <a:r>
              <a:rPr lang="fr-CA" sz="11200" dirty="0"/>
              <a:t>La recherche est un milieu très </a:t>
            </a:r>
            <a:r>
              <a:rPr lang="fr-CA" sz="11200" dirty="0" smtClean="0"/>
              <a:t>compétitif</a:t>
            </a:r>
            <a:r>
              <a:rPr lang="fr-CA" sz="11200" dirty="0"/>
              <a:t> </a:t>
            </a:r>
            <a:r>
              <a:rPr lang="fr-CA" sz="11200" dirty="0" smtClean="0"/>
              <a:t>). </a:t>
            </a:r>
          </a:p>
          <a:p>
            <a:pPr marL="0" indent="0">
              <a:buNone/>
            </a:pPr>
            <a:endParaRPr lang="fr-CA" sz="11200" dirty="0"/>
          </a:p>
          <a:p>
            <a:pPr marL="0" indent="0">
              <a:buNone/>
            </a:pPr>
            <a:r>
              <a:rPr lang="fr-CA" sz="11200" dirty="0"/>
              <a:t>Mais ils sont toujours intéressés à partager </a:t>
            </a:r>
            <a:r>
              <a:rPr lang="fr-CA" sz="11200" dirty="0" smtClean="0"/>
              <a:t>leurs </a:t>
            </a:r>
            <a:r>
              <a:rPr lang="fr-CA" sz="11200" dirty="0"/>
              <a:t>« </a:t>
            </a:r>
            <a:r>
              <a:rPr lang="fr-CA" sz="11200" dirty="0" smtClean="0"/>
              <a:t>recherches</a:t>
            </a:r>
            <a:r>
              <a:rPr lang="fr-CA" sz="11200" dirty="0"/>
              <a:t> »! </a:t>
            </a:r>
            <a:endParaRPr lang="fr-CA" sz="4100" dirty="0"/>
          </a:p>
          <a:p>
            <a:pPr marL="0" indent="0">
              <a:buNone/>
            </a:pPr>
            <a:r>
              <a:rPr lang="fr-CA" dirty="0" smtClean="0"/>
              <a:t> </a:t>
            </a:r>
            <a:endParaRPr lang="fr-CA" dirty="0"/>
          </a:p>
          <a:p>
            <a:pPr marL="0" indent="0">
              <a:buNone/>
            </a:pPr>
            <a:endParaRPr lang="fr-CA" dirty="0"/>
          </a:p>
        </p:txBody>
      </p:sp>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60</a:t>
            </a:fld>
            <a:endParaRPr lang="fr-BE"/>
          </a:p>
        </p:txBody>
      </p:sp>
    </p:spTree>
    <p:extLst>
      <p:ext uri="{BB962C8B-B14F-4D97-AF65-F5344CB8AC3E}">
        <p14:creationId xmlns:p14="http://schemas.microsoft.com/office/powerpoint/2010/main" val="3298347942"/>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custDataLst>
              <p:tags r:id="rId1"/>
            </p:custDataLst>
          </p:nvPr>
        </p:nvSpPr>
        <p:spPr/>
        <p:txBody>
          <a:bodyPr>
            <a:normAutofit fontScale="62500" lnSpcReduction="20000"/>
          </a:bodyPr>
          <a:lstStyle/>
          <a:p>
            <a:r>
              <a:rPr lang="fr-CA" sz="3600" dirty="0"/>
              <a:t>Il ne faut donc pas exclure d’emblé l’utilisation des médias sociaux</a:t>
            </a:r>
          </a:p>
          <a:p>
            <a:pPr marL="0" indent="0">
              <a:buNone/>
            </a:pPr>
            <a:endParaRPr lang="fr-CA" sz="3600" dirty="0"/>
          </a:p>
          <a:p>
            <a:pPr marL="0" indent="0">
              <a:buNone/>
            </a:pPr>
            <a:r>
              <a:rPr lang="fr-CA" sz="3600" dirty="0"/>
              <a:t>Mon outil préféré pour l’instant est twitter. </a:t>
            </a:r>
          </a:p>
          <a:p>
            <a:pPr marL="0" indent="0">
              <a:buNone/>
            </a:pPr>
            <a:endParaRPr lang="fr-CA" sz="3600" dirty="0"/>
          </a:p>
          <a:p>
            <a:pPr marL="0" indent="0">
              <a:buNone/>
            </a:pPr>
            <a:r>
              <a:rPr lang="fr-CA" sz="2900" dirty="0"/>
              <a:t>Twitter :   </a:t>
            </a:r>
            <a:r>
              <a:rPr lang="fr-CA" sz="2900" dirty="0" err="1"/>
              <a:t>Mollett</a:t>
            </a:r>
            <a:r>
              <a:rPr lang="fr-CA" sz="2900" dirty="0"/>
              <a:t>, A.,  Moran, D., &amp; </a:t>
            </a:r>
            <a:r>
              <a:rPr lang="fr-CA" sz="2900" dirty="0" err="1"/>
              <a:t>Dunleavy</a:t>
            </a:r>
            <a:r>
              <a:rPr lang="fr-CA" sz="2900" dirty="0"/>
              <a:t>, P. (2011). </a:t>
            </a:r>
            <a:r>
              <a:rPr lang="fr-CA" sz="2900" dirty="0" err="1"/>
              <a:t>Using</a:t>
            </a:r>
            <a:r>
              <a:rPr lang="fr-CA" sz="2900" dirty="0"/>
              <a:t> Twitter in </a:t>
            </a:r>
            <a:r>
              <a:rPr lang="fr-CA" sz="2900" dirty="0" err="1"/>
              <a:t>university</a:t>
            </a:r>
            <a:r>
              <a:rPr lang="fr-CA" sz="2900" dirty="0"/>
              <a:t>  </a:t>
            </a:r>
            <a:r>
              <a:rPr lang="fr-CA" sz="2900" dirty="0" err="1"/>
              <a:t>research</a:t>
            </a:r>
            <a:r>
              <a:rPr lang="fr-CA" sz="2900" dirty="0"/>
              <a:t>, </a:t>
            </a:r>
            <a:r>
              <a:rPr lang="fr-CA" sz="2900" dirty="0" err="1"/>
              <a:t>teaching</a:t>
            </a:r>
            <a:r>
              <a:rPr lang="fr-CA" sz="2900" dirty="0"/>
              <a:t> and impact </a:t>
            </a:r>
            <a:r>
              <a:rPr lang="fr-CA" sz="2900" dirty="0" err="1"/>
              <a:t>activities</a:t>
            </a:r>
            <a:r>
              <a:rPr lang="fr-CA" sz="2900" dirty="0"/>
              <a:t>. Récupéré de </a:t>
            </a:r>
            <a:r>
              <a:rPr lang="fr-CA" sz="2900" dirty="0">
                <a:hlinkClick r:id="rId6"/>
              </a:rPr>
              <a:t>http://</a:t>
            </a:r>
            <a:r>
              <a:rPr lang="fr-CA" sz="2900" dirty="0" smtClean="0">
                <a:hlinkClick r:id="rId6"/>
              </a:rPr>
              <a:t>eprints.lse.ac.uk/38489</a:t>
            </a:r>
            <a:endParaRPr lang="fr-CA" sz="2900" dirty="0" smtClean="0"/>
          </a:p>
          <a:p>
            <a:pPr marL="0" indent="0">
              <a:buNone/>
            </a:pPr>
            <a:endParaRPr lang="fr-CA" dirty="0"/>
          </a:p>
          <a:p>
            <a:pPr marL="0" indent="0">
              <a:buNone/>
            </a:pPr>
            <a:r>
              <a:rPr lang="fr-CA" sz="3600" dirty="0" smtClean="0"/>
              <a:t>Partager des informations pertinentes au bon moment amène des retombées positives dans le réseau professionnel :</a:t>
            </a:r>
          </a:p>
          <a:p>
            <a:pPr marL="0" indent="0">
              <a:buNone/>
            </a:pPr>
            <a:endParaRPr lang="fr-CA" dirty="0"/>
          </a:p>
          <a:p>
            <a:r>
              <a:rPr lang="fr-CA" sz="3700" dirty="0"/>
              <a:t>La semaine où Madame Fleur Pellerin a partagé un des billets de mon blogue, j’ai eu 70 nouveaux utilisateurs. </a:t>
            </a:r>
          </a:p>
          <a:p>
            <a:pPr marL="0" indent="0">
              <a:buNone/>
            </a:pPr>
            <a:endParaRPr lang="fr-CA" dirty="0"/>
          </a:p>
          <a:p>
            <a:pPr marL="0" indent="0">
              <a:buNone/>
            </a:pPr>
            <a:endParaRPr lang="fr-CA" dirty="0" smtClean="0"/>
          </a:p>
        </p:txBody>
      </p:sp>
      <p:sp>
        <p:nvSpPr>
          <p:cNvPr id="4" name="Espace réservé du pied de page 3"/>
          <p:cNvSpPr>
            <a:spLocks noGrp="1"/>
          </p:cNvSpPr>
          <p:nvPr>
            <p:ph type="ftr" sz="quarter" idx="11"/>
            <p:custDataLst>
              <p:tags r:id="rId2"/>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3"/>
            </p:custDataLst>
          </p:nvPr>
        </p:nvSpPr>
        <p:spPr/>
        <p:txBody>
          <a:bodyPr/>
          <a:lstStyle/>
          <a:p>
            <a:fld id="{CF4668DC-857F-487D-BFFA-8C0CA5037977}" type="slidenum">
              <a:rPr lang="fr-BE" smtClean="0"/>
              <a:t>61</a:t>
            </a:fld>
            <a:endParaRPr lang="fr-BE"/>
          </a:p>
        </p:txBody>
      </p:sp>
      <p:sp>
        <p:nvSpPr>
          <p:cNvPr id="6" name="Titre 1"/>
          <p:cNvSpPr>
            <a:spLocks noGrp="1"/>
          </p:cNvSpPr>
          <p:nvPr>
            <p:ph type="title"/>
            <p:custDataLst>
              <p:tags r:id="rId4"/>
            </p:custDataLst>
          </p:nvPr>
        </p:nvSpPr>
        <p:spPr>
          <a:xfrm>
            <a:off x="457200" y="274638"/>
            <a:ext cx="8229600" cy="1143000"/>
          </a:xfrm>
        </p:spPr>
        <p:txBody>
          <a:bodyPr>
            <a:normAutofit fontScale="90000"/>
          </a:bodyPr>
          <a:lstStyle/>
          <a:p>
            <a:r>
              <a:rPr lang="fr-CA" dirty="0"/>
              <a:t>4. Présenter la valeur ajoutée de la veille pour un </a:t>
            </a:r>
            <a:r>
              <a:rPr lang="fr-CA" dirty="0" smtClean="0"/>
              <a:t>étudiant</a:t>
            </a:r>
            <a:r>
              <a:rPr lang="fr-CA" dirty="0"/>
              <a:t/>
            </a:r>
            <a:br>
              <a:rPr lang="fr-CA" dirty="0"/>
            </a:br>
            <a:endParaRPr lang="fr-CA" dirty="0"/>
          </a:p>
        </p:txBody>
      </p:sp>
    </p:spTree>
    <p:extLst>
      <p:ext uri="{BB962C8B-B14F-4D97-AF65-F5344CB8AC3E}">
        <p14:creationId xmlns:p14="http://schemas.microsoft.com/office/powerpoint/2010/main" val="3390891550"/>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normAutofit fontScale="90000"/>
          </a:bodyPr>
          <a:lstStyle/>
          <a:p>
            <a:r>
              <a:rPr lang="fr-CA" dirty="0"/>
              <a:t>4. Présenter la valeur ajoutée de la veille pour un </a:t>
            </a:r>
            <a:r>
              <a:rPr lang="fr-CA" dirty="0" smtClean="0"/>
              <a:t>étudiant</a:t>
            </a:r>
            <a:r>
              <a:rPr lang="fr-CA" dirty="0"/>
              <a:t/>
            </a:r>
            <a:br>
              <a:rPr lang="fr-CA" dirty="0"/>
            </a:br>
            <a:endParaRPr lang="fr-CA" dirty="0"/>
          </a:p>
        </p:txBody>
      </p:sp>
      <p:sp>
        <p:nvSpPr>
          <p:cNvPr id="3" name="Espace réservé du contenu 2"/>
          <p:cNvSpPr>
            <a:spLocks noGrp="1"/>
          </p:cNvSpPr>
          <p:nvPr>
            <p:ph idx="1"/>
            <p:custDataLst>
              <p:tags r:id="rId2"/>
            </p:custDataLst>
          </p:nvPr>
        </p:nvSpPr>
        <p:spPr/>
        <p:txBody>
          <a:bodyPr>
            <a:normAutofit/>
          </a:bodyPr>
          <a:lstStyle/>
          <a:p>
            <a:pPr marL="0" indent="0">
              <a:buNone/>
            </a:pPr>
            <a:r>
              <a:rPr lang="fr-CA" dirty="0" smtClean="0"/>
              <a:t>4.2 </a:t>
            </a:r>
            <a:r>
              <a:rPr lang="fr-CA" dirty="0"/>
              <a:t>Faire évoluer la veille </a:t>
            </a:r>
            <a:r>
              <a:rPr lang="fr-CA" dirty="0" smtClean="0"/>
              <a:t>informationnelle</a:t>
            </a:r>
          </a:p>
          <a:p>
            <a:pPr marL="0" indent="0">
              <a:buNone/>
            </a:pPr>
            <a:endParaRPr lang="fr-CA" dirty="0" smtClean="0"/>
          </a:p>
          <a:p>
            <a:r>
              <a:rPr lang="fr-CA" dirty="0" smtClean="0"/>
              <a:t>La veille permet aussi à l’étudiant d’être à l’affut de nouvelles sources de financement et des bourses de recherche</a:t>
            </a:r>
          </a:p>
          <a:p>
            <a:pPr marL="0" indent="0">
              <a:buNone/>
            </a:pPr>
            <a:endParaRPr lang="fr-CA" dirty="0" smtClean="0"/>
          </a:p>
          <a:p>
            <a:pPr marL="0" indent="0">
              <a:buNone/>
            </a:pPr>
            <a:endParaRPr lang="fr-CA" sz="2000" dirty="0"/>
          </a:p>
          <a:p>
            <a:pPr marL="0" indent="0">
              <a:buNone/>
            </a:pPr>
            <a:r>
              <a:rPr lang="fr-CA" sz="2000" dirty="0" smtClean="0"/>
              <a:t> </a:t>
            </a:r>
            <a:endParaRPr lang="fr-CA" sz="2000" dirty="0"/>
          </a:p>
          <a:p>
            <a:pPr marL="0" indent="0">
              <a:buNone/>
            </a:pPr>
            <a:endParaRPr lang="fr-CA" dirty="0" smtClean="0"/>
          </a:p>
        </p:txBody>
      </p:sp>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62</a:t>
            </a:fld>
            <a:endParaRPr lang="fr-BE"/>
          </a:p>
        </p:txBody>
      </p:sp>
    </p:spTree>
    <p:extLst>
      <p:ext uri="{BB962C8B-B14F-4D97-AF65-F5344CB8AC3E}">
        <p14:creationId xmlns:p14="http://schemas.microsoft.com/office/powerpoint/2010/main" val="2828876258"/>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normAutofit fontScale="90000"/>
          </a:bodyPr>
          <a:lstStyle/>
          <a:p>
            <a:r>
              <a:rPr lang="fr-CA" dirty="0"/>
              <a:t>4. Présenter la valeur ajoutée de la veille pour un </a:t>
            </a:r>
            <a:r>
              <a:rPr lang="fr-CA" dirty="0" smtClean="0"/>
              <a:t>étudiant</a:t>
            </a:r>
            <a:r>
              <a:rPr lang="fr-CA" dirty="0"/>
              <a:t/>
            </a:r>
            <a:br>
              <a:rPr lang="fr-CA" dirty="0"/>
            </a:br>
            <a:endParaRPr lang="fr-CA" dirty="0"/>
          </a:p>
        </p:txBody>
      </p:sp>
      <p:sp>
        <p:nvSpPr>
          <p:cNvPr id="3" name="Espace réservé du contenu 2"/>
          <p:cNvSpPr>
            <a:spLocks noGrp="1"/>
          </p:cNvSpPr>
          <p:nvPr>
            <p:ph idx="1"/>
            <p:custDataLst>
              <p:tags r:id="rId2"/>
            </p:custDataLst>
          </p:nvPr>
        </p:nvSpPr>
        <p:spPr/>
        <p:txBody>
          <a:bodyPr>
            <a:normAutofit fontScale="85000" lnSpcReduction="10000"/>
          </a:bodyPr>
          <a:lstStyle/>
          <a:p>
            <a:pPr marL="0" indent="0">
              <a:buNone/>
            </a:pPr>
            <a:r>
              <a:rPr lang="fr-CA" dirty="0" smtClean="0"/>
              <a:t>4.2 </a:t>
            </a:r>
            <a:r>
              <a:rPr lang="fr-CA" dirty="0"/>
              <a:t>Faire évoluer la veille </a:t>
            </a:r>
            <a:r>
              <a:rPr lang="fr-CA" dirty="0" smtClean="0"/>
              <a:t>informationnelle</a:t>
            </a:r>
          </a:p>
          <a:p>
            <a:pPr marL="0" indent="0">
              <a:buNone/>
            </a:pPr>
            <a:endParaRPr lang="fr-CA" dirty="0" smtClean="0"/>
          </a:p>
          <a:p>
            <a:pPr marL="0" indent="0" algn="ctr">
              <a:buNone/>
            </a:pPr>
            <a:r>
              <a:rPr lang="fr-CA" dirty="0" smtClean="0"/>
              <a:t>Pour bien utiliser le médium, il faut adopté le bon ton selon l’occasion. </a:t>
            </a:r>
          </a:p>
          <a:p>
            <a:pPr marL="0" indent="0" algn="ctr">
              <a:buNone/>
            </a:pPr>
            <a:endParaRPr lang="fr-CA" dirty="0"/>
          </a:p>
          <a:p>
            <a:pPr marL="0" indent="0">
              <a:buNone/>
            </a:pPr>
            <a:r>
              <a:rPr lang="fr-CA" dirty="0" smtClean="0"/>
              <a:t>L’outil </a:t>
            </a:r>
            <a:r>
              <a:rPr lang="fr-CA" b="1" u="sng" dirty="0" smtClean="0"/>
              <a:t>Diaspora</a:t>
            </a:r>
            <a:r>
              <a:rPr lang="fr-CA" dirty="0" smtClean="0"/>
              <a:t> </a:t>
            </a:r>
            <a:r>
              <a:rPr lang="fr-CA" dirty="0"/>
              <a:t>est à explorer </a:t>
            </a:r>
            <a:r>
              <a:rPr lang="fr-CA" sz="2400" dirty="0">
                <a:hlinkClick r:id="rId7"/>
              </a:rPr>
              <a:t>https://diasporafoundation.org/</a:t>
            </a:r>
            <a:r>
              <a:rPr lang="fr-CA" sz="2400" dirty="0"/>
              <a:t> </a:t>
            </a:r>
            <a:endParaRPr lang="fr-CA" sz="2400" dirty="0" smtClean="0"/>
          </a:p>
          <a:p>
            <a:pPr marL="0" indent="0">
              <a:buNone/>
            </a:pPr>
            <a:endParaRPr lang="fr-CA" sz="2400" dirty="0"/>
          </a:p>
          <a:p>
            <a:pPr marL="0" indent="0">
              <a:buNone/>
            </a:pPr>
            <a:r>
              <a:rPr lang="fr-CA" dirty="0"/>
              <a:t>Quel est votre média social préféré?</a:t>
            </a:r>
          </a:p>
          <a:p>
            <a:pPr marL="0" indent="0" algn="ctr">
              <a:buNone/>
            </a:pPr>
            <a:endParaRPr lang="fr-CA" dirty="0" smtClean="0"/>
          </a:p>
          <a:p>
            <a:pPr marL="0" indent="0">
              <a:buNone/>
            </a:pPr>
            <a:endParaRPr lang="fr-CA" sz="2000" dirty="0"/>
          </a:p>
          <a:p>
            <a:pPr marL="0" indent="0">
              <a:buNone/>
            </a:pPr>
            <a:r>
              <a:rPr lang="fr-CA" sz="2000" dirty="0" smtClean="0"/>
              <a:t> </a:t>
            </a:r>
            <a:endParaRPr lang="fr-CA" sz="2000" dirty="0"/>
          </a:p>
          <a:p>
            <a:pPr marL="0" indent="0">
              <a:buNone/>
            </a:pPr>
            <a:endParaRPr lang="fr-CA" dirty="0" smtClean="0"/>
          </a:p>
        </p:txBody>
      </p:sp>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63</a:t>
            </a:fld>
            <a:endParaRPr lang="fr-BE"/>
          </a:p>
        </p:txBody>
      </p:sp>
    </p:spTree>
    <p:extLst>
      <p:ext uri="{BB962C8B-B14F-4D97-AF65-F5344CB8AC3E}">
        <p14:creationId xmlns:p14="http://schemas.microsoft.com/office/powerpoint/2010/main" val="371865197"/>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normAutofit fontScale="90000"/>
          </a:bodyPr>
          <a:lstStyle/>
          <a:p>
            <a:r>
              <a:rPr lang="fr-CA" dirty="0" smtClean="0"/>
              <a:t>5. Planification avant la réalisation de la veille</a:t>
            </a:r>
            <a:endParaRPr lang="fr-CA" dirty="0"/>
          </a:p>
        </p:txBody>
      </p:sp>
      <p:sp>
        <p:nvSpPr>
          <p:cNvPr id="3" name="Espace réservé du contenu 2"/>
          <p:cNvSpPr>
            <a:spLocks noGrp="1"/>
          </p:cNvSpPr>
          <p:nvPr>
            <p:ph idx="1"/>
            <p:custDataLst>
              <p:tags r:id="rId2"/>
            </p:custDataLst>
          </p:nvPr>
        </p:nvSpPr>
        <p:spPr>
          <a:solidFill>
            <a:schemeClr val="bg1">
              <a:lumMod val="95000"/>
            </a:schemeClr>
          </a:solidFill>
        </p:spPr>
        <p:txBody>
          <a:bodyPr/>
          <a:lstStyle/>
          <a:p>
            <a:pPr marL="0" indent="0">
              <a:buNone/>
            </a:pPr>
            <a:endParaRPr lang="fr-CA" dirty="0" smtClean="0"/>
          </a:p>
          <a:p>
            <a:pPr marL="0" indent="0">
              <a:buNone/>
            </a:pPr>
            <a:r>
              <a:rPr lang="fr-CA" dirty="0" smtClean="0"/>
              <a:t>Exercice no 3: Atelier AVATAR</a:t>
            </a:r>
          </a:p>
          <a:p>
            <a:pPr marL="0" indent="0">
              <a:buNone/>
            </a:pPr>
            <a:endParaRPr lang="fr-CA" dirty="0" smtClean="0"/>
          </a:p>
          <a:p>
            <a:pPr marL="0" indent="0">
              <a:buNone/>
            </a:pPr>
            <a:r>
              <a:rPr lang="fr-CA" dirty="0" smtClean="0"/>
              <a:t>En lien avec le sujet de l’exercice 1 ou un sujet de votre choix, planifier une veille. </a:t>
            </a:r>
          </a:p>
          <a:p>
            <a:pPr marL="0" indent="0">
              <a:buNone/>
            </a:pPr>
            <a:endParaRPr lang="fr-CA" dirty="0"/>
          </a:p>
          <a:p>
            <a:pPr marL="0" indent="0">
              <a:buNone/>
            </a:pPr>
            <a:r>
              <a:rPr lang="fr-CA" dirty="0"/>
              <a:t>Ouvrir la FICHE_A_MODIFIER_6_PLAN_REALISATION</a:t>
            </a:r>
            <a:endParaRPr lang="fr-CA" dirty="0" smtClean="0"/>
          </a:p>
          <a:p>
            <a:pPr marL="0" indent="0">
              <a:buNone/>
            </a:pPr>
            <a:endParaRPr lang="fr-CA" dirty="0"/>
          </a:p>
        </p:txBody>
      </p:sp>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64</a:t>
            </a:fld>
            <a:endParaRPr lang="fr-BE"/>
          </a:p>
        </p:txBody>
      </p:sp>
    </p:spTree>
    <p:extLst>
      <p:ext uri="{BB962C8B-B14F-4D97-AF65-F5344CB8AC3E}">
        <p14:creationId xmlns:p14="http://schemas.microsoft.com/office/powerpoint/2010/main" val="195918237"/>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lstStyle/>
          <a:p>
            <a:r>
              <a:rPr lang="fr-CA" dirty="0" smtClean="0"/>
              <a:t>Conclusion</a:t>
            </a:r>
            <a:endParaRPr lang="fr-CA" dirty="0"/>
          </a:p>
        </p:txBody>
      </p:sp>
      <p:sp>
        <p:nvSpPr>
          <p:cNvPr id="3" name="Espace réservé du contenu 2"/>
          <p:cNvSpPr>
            <a:spLocks noGrp="1"/>
          </p:cNvSpPr>
          <p:nvPr>
            <p:ph idx="1"/>
            <p:custDataLst>
              <p:tags r:id="rId2"/>
            </p:custDataLst>
          </p:nvPr>
        </p:nvSpPr>
        <p:spPr/>
        <p:txBody>
          <a:bodyPr>
            <a:normAutofit lnSpcReduction="10000"/>
          </a:bodyPr>
          <a:lstStyle/>
          <a:p>
            <a:pPr marL="0" indent="0">
              <a:buNone/>
            </a:pPr>
            <a:endParaRPr lang="fr-CA" dirty="0" smtClean="0"/>
          </a:p>
          <a:p>
            <a:pPr marL="0" indent="0">
              <a:buNone/>
            </a:pPr>
            <a:endParaRPr lang="fr-CA" dirty="0" smtClean="0"/>
          </a:p>
          <a:p>
            <a:pPr marL="0" indent="0" algn="r">
              <a:buNone/>
            </a:pPr>
            <a:r>
              <a:rPr lang="fr-CA" b="1" dirty="0"/>
              <a:t>Tu ne peux guider </a:t>
            </a:r>
            <a:r>
              <a:rPr lang="fr-CA" b="1" dirty="0" smtClean="0"/>
              <a:t>personne plus </a:t>
            </a:r>
            <a:r>
              <a:rPr lang="fr-CA" b="1" dirty="0"/>
              <a:t>loin </a:t>
            </a:r>
            <a:endParaRPr lang="fr-CA" b="1" dirty="0" smtClean="0"/>
          </a:p>
          <a:p>
            <a:pPr marL="0" indent="0" algn="r">
              <a:buNone/>
            </a:pPr>
            <a:r>
              <a:rPr lang="fr-CA" b="1" dirty="0" smtClean="0"/>
              <a:t>que là où </a:t>
            </a:r>
            <a:r>
              <a:rPr lang="fr-CA" b="1" dirty="0"/>
              <a:t>tu es </a:t>
            </a:r>
            <a:r>
              <a:rPr lang="fr-CA" b="1" dirty="0" smtClean="0"/>
              <a:t>allé toi-même…</a:t>
            </a:r>
          </a:p>
          <a:p>
            <a:pPr marL="0" indent="0" algn="r">
              <a:buNone/>
            </a:pPr>
            <a:endParaRPr lang="fr-CA" b="1" dirty="0" smtClean="0"/>
          </a:p>
          <a:p>
            <a:pPr marL="0" indent="0" algn="r">
              <a:buNone/>
            </a:pPr>
            <a:endParaRPr lang="fr-CA" b="1" dirty="0" smtClean="0"/>
          </a:p>
          <a:p>
            <a:pPr marL="0" indent="0" algn="r">
              <a:buNone/>
            </a:pPr>
            <a:endParaRPr lang="fr-CA" b="1" dirty="0"/>
          </a:p>
          <a:p>
            <a:pPr marL="0" indent="0" algn="r">
              <a:buNone/>
            </a:pPr>
            <a:r>
              <a:rPr lang="fr-CA" b="1" dirty="0" smtClean="0"/>
              <a:t>~ Proverbe de biscuit chinois</a:t>
            </a:r>
            <a:endParaRPr lang="fr-CA" dirty="0"/>
          </a:p>
        </p:txBody>
      </p:sp>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65</a:t>
            </a:fld>
            <a:endParaRPr lang="fr-BE"/>
          </a:p>
        </p:txBody>
      </p:sp>
    </p:spTree>
    <p:extLst>
      <p:ext uri="{BB962C8B-B14F-4D97-AF65-F5344CB8AC3E}">
        <p14:creationId xmlns:p14="http://schemas.microsoft.com/office/powerpoint/2010/main" val="969108996"/>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lstStyle/>
          <a:p>
            <a:r>
              <a:rPr lang="fr-CA" dirty="0" smtClean="0"/>
              <a:t>Bibliographie</a:t>
            </a:r>
            <a:endParaRPr lang="fr-CA" dirty="0"/>
          </a:p>
        </p:txBody>
      </p:sp>
      <p:sp>
        <p:nvSpPr>
          <p:cNvPr id="3" name="Espace réservé du contenu 2"/>
          <p:cNvSpPr>
            <a:spLocks noGrp="1"/>
          </p:cNvSpPr>
          <p:nvPr>
            <p:ph idx="1"/>
            <p:custDataLst>
              <p:tags r:id="rId2"/>
            </p:custDataLst>
          </p:nvPr>
        </p:nvSpPr>
        <p:spPr>
          <a:xfrm>
            <a:off x="323528" y="1052736"/>
            <a:ext cx="8229600" cy="5589240"/>
          </a:xfrm>
        </p:spPr>
        <p:txBody>
          <a:bodyPr>
            <a:normAutofit fontScale="55000" lnSpcReduction="20000"/>
          </a:bodyPr>
          <a:lstStyle/>
          <a:p>
            <a:r>
              <a:rPr lang="fr-CA" sz="1200" dirty="0"/>
              <a:t>*</a:t>
            </a:r>
            <a:r>
              <a:rPr lang="fr-CA" sz="1800" dirty="0" err="1"/>
              <a:t>Barondeau</a:t>
            </a:r>
            <a:r>
              <a:rPr lang="fr-CA" sz="1800" dirty="0"/>
              <a:t>, R. (2018). «La veille académique: définitions, fonctions et implantation», Revue Internationale d’Intelligence Économique, No. 2, Vol. 10. p.22-23</a:t>
            </a:r>
          </a:p>
          <a:p>
            <a:r>
              <a:rPr lang="fr-CA" sz="1800" dirty="0" smtClean="0"/>
              <a:t>Comment </a:t>
            </a:r>
            <a:r>
              <a:rPr lang="fr-CA" sz="1800" dirty="0"/>
              <a:t>créer un flux RSS. (s. d.). Consulté 16 février 2018, à l’adresse </a:t>
            </a:r>
            <a:r>
              <a:rPr lang="fr-CA" sz="1800" dirty="0">
                <a:hlinkClick r:id="rId7"/>
              </a:rPr>
              <a:t>https://</a:t>
            </a:r>
            <a:r>
              <a:rPr lang="fr-CA" sz="1800" dirty="0" smtClean="0">
                <a:hlinkClick r:id="rId7"/>
              </a:rPr>
              <a:t>fr.wikihow.com/cr%C3%A9er-un-flux-RSS</a:t>
            </a:r>
            <a:endParaRPr lang="fr-CA" sz="1800" dirty="0" smtClean="0"/>
          </a:p>
          <a:p>
            <a:r>
              <a:rPr lang="fr-CA" sz="1900" dirty="0" smtClean="0"/>
              <a:t>Elsa </a:t>
            </a:r>
            <a:r>
              <a:rPr lang="fr-CA" sz="1900" dirty="0"/>
              <a:t>Drevon. (20:11:34 UTC). Enseigner la veille informationnelle à la technique en documentation. </a:t>
            </a:r>
            <a:r>
              <a:rPr lang="fr-CA" sz="1900" dirty="0" err="1"/>
              <a:t>Education</a:t>
            </a:r>
            <a:r>
              <a:rPr lang="fr-CA" sz="1900" dirty="0"/>
              <a:t>. Consulté à l’adresse </a:t>
            </a:r>
            <a:r>
              <a:rPr lang="fr-CA" sz="1400" dirty="0">
                <a:hlinkClick r:id="rId8"/>
              </a:rPr>
              <a:t>https://www.slideshare.net/drevonelsa/enseigner-la-veille-informationnelle-la-technique-en-documentation</a:t>
            </a:r>
            <a:endParaRPr lang="fr-CA" sz="1400" dirty="0"/>
          </a:p>
          <a:p>
            <a:r>
              <a:rPr lang="fr-CA" sz="1900" dirty="0" smtClean="0"/>
              <a:t>Les </a:t>
            </a:r>
            <a:r>
              <a:rPr lang="fr-CA" sz="1900" dirty="0"/>
              <a:t>bibliothèques </a:t>
            </a:r>
            <a:r>
              <a:rPr lang="fr-CA" sz="1900" dirty="0" err="1"/>
              <a:t>ont-elles</a:t>
            </a:r>
            <a:r>
              <a:rPr lang="fr-CA" sz="1900" dirty="0"/>
              <a:t> un impact sur la réussite en enseignement supérieur? - CAPRES. (s. d.). Consulté 16 février 2018, à l’adresse </a:t>
            </a:r>
            <a:r>
              <a:rPr lang="fr-CA" sz="1400" dirty="0">
                <a:hlinkClick r:id="rId9"/>
              </a:rPr>
              <a:t>http://www.capres.ca/2016/02/bibliotheques-ont-impact-reussite-enseignement-superieur/</a:t>
            </a:r>
            <a:endParaRPr lang="fr-CA" sz="1400" dirty="0"/>
          </a:p>
          <a:p>
            <a:r>
              <a:rPr lang="fr-CA" sz="1800" dirty="0"/>
              <a:t>Feed43 (for free) créé des flux RSS à partir de n’importe quelle page web. (s. d.). Consulté 19 février 2018, à l’adresse </a:t>
            </a:r>
            <a:r>
              <a:rPr lang="fr-CA" sz="1800" dirty="0">
                <a:hlinkClick r:id="rId10"/>
              </a:rPr>
              <a:t>http://www.actulligence.com/2013/09/19/feed43-for-free-cree-des-flux-rss-a-partir-de-nimporte-quelle-page-web/</a:t>
            </a:r>
            <a:endParaRPr lang="fr-CA" sz="1800" dirty="0"/>
          </a:p>
          <a:p>
            <a:endParaRPr lang="fr-CA" sz="1900" dirty="0" smtClean="0"/>
          </a:p>
          <a:p>
            <a:r>
              <a:rPr lang="fr-CA" sz="1900" dirty="0" err="1" smtClean="0"/>
              <a:t>Goubatian</a:t>
            </a:r>
            <a:r>
              <a:rPr lang="fr-CA" sz="1900" dirty="0"/>
              <a:t>, Y. (s. d.). </a:t>
            </a:r>
            <a:r>
              <a:rPr lang="fr-CA" sz="1900" dirty="0" err="1"/>
              <a:t>LibGuides</a:t>
            </a:r>
            <a:r>
              <a:rPr lang="fr-CA" sz="1900" dirty="0"/>
              <a:t>: La veille informationnelle: Pour commencer. Consulté 16 février 2018, à l’adresse </a:t>
            </a:r>
            <a:r>
              <a:rPr lang="fr-CA" sz="1400" dirty="0">
                <a:hlinkClick r:id="rId11" action="ppaction://hlinkfile"/>
              </a:rPr>
              <a:t>//parisdescartes.libguides.com/</a:t>
            </a:r>
            <a:r>
              <a:rPr lang="fr-CA" sz="1400" dirty="0" err="1">
                <a:hlinkClick r:id="rId11" action="ppaction://hlinkfile"/>
              </a:rPr>
              <a:t>c.php?g</a:t>
            </a:r>
            <a:r>
              <a:rPr lang="fr-CA" sz="1400" dirty="0">
                <a:hlinkClick r:id="rId11" action="ppaction://hlinkfile"/>
              </a:rPr>
              <a:t>=653174&amp;p=4584534</a:t>
            </a:r>
            <a:endParaRPr lang="fr-CA" sz="1400" dirty="0"/>
          </a:p>
          <a:p>
            <a:endParaRPr lang="fr-CA" sz="1900" dirty="0" smtClean="0"/>
          </a:p>
          <a:p>
            <a:r>
              <a:rPr lang="fr-CA" sz="1900" dirty="0" err="1" smtClean="0"/>
              <a:t>Hermel</a:t>
            </a:r>
            <a:r>
              <a:rPr lang="fr-CA" sz="1900" dirty="0" smtClean="0"/>
              <a:t>, Laurent. (2010). </a:t>
            </a:r>
            <a:r>
              <a:rPr lang="fr-CA" sz="1900" i="1" dirty="0"/>
              <a:t>Maîtriser et pratiquer--: veille stratégique et intelligence économique</a:t>
            </a:r>
            <a:r>
              <a:rPr lang="fr-CA" sz="1900" dirty="0"/>
              <a:t>. (2010). La Plaine Saint-Denis: Afnor</a:t>
            </a:r>
            <a:r>
              <a:rPr lang="fr-CA" sz="1900" dirty="0" smtClean="0"/>
              <a:t>. 102 p.</a:t>
            </a:r>
          </a:p>
          <a:p>
            <a:r>
              <a:rPr lang="fr-CA" sz="1900" dirty="0" smtClean="0"/>
              <a:t>Mercier</a:t>
            </a:r>
            <a:r>
              <a:rPr lang="fr-CA" sz="1900" dirty="0"/>
              <a:t>, S. (2015, janvier). </a:t>
            </a:r>
            <a:r>
              <a:rPr lang="fr-CA" sz="1900" i="1" dirty="0"/>
              <a:t>Un jour sans veille est un jour sans lendemain</a:t>
            </a:r>
            <a:r>
              <a:rPr lang="fr-CA" sz="1900" dirty="0"/>
              <a:t>. Consulté à l’adresse </a:t>
            </a:r>
            <a:r>
              <a:rPr lang="fr-CA" sz="1900" dirty="0">
                <a:hlinkClick r:id="rId12"/>
              </a:rPr>
              <a:t>https://docs.google.com/presentation/d/1p6BUmL7y5CUzmfmFDQKsFLW6T19FBu1R3elWsou82F8</a:t>
            </a:r>
            <a:endParaRPr lang="fr-CA" sz="1900" dirty="0"/>
          </a:p>
          <a:p>
            <a:r>
              <a:rPr lang="fr-CA" sz="1900" dirty="0" err="1" smtClean="0"/>
              <a:t>Navamuel</a:t>
            </a:r>
            <a:r>
              <a:rPr lang="fr-CA" sz="1900" dirty="0"/>
              <a:t>, F. (s. d.). Revue. Un des meilleurs outils pour mettre en place une newsletter professionnelle. Consulté 13 février 2018, à l’adresse </a:t>
            </a:r>
            <a:r>
              <a:rPr lang="fr-CA" sz="1900" dirty="0">
                <a:hlinkClick r:id="rId13"/>
              </a:rPr>
              <a:t>https://outilsveille.com/2017/11/revue-un-des-meilleurs-outils-pour-mettre-en-place-une-newsletter-professionnelle/</a:t>
            </a:r>
            <a:endParaRPr lang="fr-CA" sz="1900" dirty="0"/>
          </a:p>
          <a:p>
            <a:r>
              <a:rPr lang="fr-CA" sz="1900" dirty="0" err="1" smtClean="0"/>
              <a:t>Flichy</a:t>
            </a:r>
            <a:r>
              <a:rPr lang="fr-CA" sz="1900" dirty="0"/>
              <a:t>, P. (2013). Rendre visible l’information, </a:t>
            </a:r>
            <a:r>
              <a:rPr lang="fr-CA" sz="1900" dirty="0" err="1"/>
              <a:t>Making</a:t>
            </a:r>
            <a:r>
              <a:rPr lang="fr-CA" sz="1900" dirty="0"/>
              <a:t> information visible. Réseaux, (178‑179), 55‑89. </a:t>
            </a:r>
            <a:r>
              <a:rPr lang="fr-CA" sz="1900" dirty="0">
                <a:hlinkClick r:id="rId14"/>
              </a:rPr>
              <a:t>https://</a:t>
            </a:r>
            <a:r>
              <a:rPr lang="fr-CA" sz="1900" dirty="0" smtClean="0">
                <a:hlinkClick r:id="rId14"/>
              </a:rPr>
              <a:t>doi.org/10.3917/res.178.0055</a:t>
            </a:r>
            <a:r>
              <a:rPr lang="fr-CA" sz="1900" dirty="0" smtClean="0"/>
              <a:t> (chap. 19)</a:t>
            </a:r>
          </a:p>
          <a:p>
            <a:r>
              <a:rPr lang="fr-CA" sz="1900" dirty="0" err="1"/>
              <a:t>Pagescreen</a:t>
            </a:r>
            <a:r>
              <a:rPr lang="fr-CA" sz="1900" dirty="0"/>
              <a:t>, un service de surveillance de pages web par capture d’écran | Outils Froids. (s. d.). Consulté 13 février 2018, à l’adresse </a:t>
            </a:r>
            <a:r>
              <a:rPr lang="fr-CA" sz="1900" dirty="0">
                <a:hlinkClick r:id="rId15"/>
              </a:rPr>
              <a:t>http://www.outilsfroids.net/2018/02/pagescreen-un-service-de-surveillance-de-pages-web-par-captures-decran</a:t>
            </a:r>
            <a:r>
              <a:rPr lang="fr-CA" sz="1900" dirty="0" smtClean="0">
                <a:hlinkClick r:id="rId15"/>
              </a:rPr>
              <a:t>/</a:t>
            </a:r>
            <a:endParaRPr lang="fr-CA" sz="1900" dirty="0" smtClean="0"/>
          </a:p>
          <a:p>
            <a:r>
              <a:rPr lang="fr-CA" sz="1900" dirty="0"/>
              <a:t>Paul-Émile-Boulet, B. (s. d.). Guides: Aide: Faire une veille informationnelle. Consulté 16 février 2018, à l’adresse </a:t>
            </a:r>
            <a:r>
              <a:rPr lang="fr-CA" sz="1400" dirty="0">
                <a:hlinkClick r:id="rId16"/>
              </a:rPr>
              <a:t>http://libguides.uqac.ca/c.php?g=676694&amp;p=4847593</a:t>
            </a:r>
            <a:endParaRPr lang="fr-CA" sz="1400" dirty="0"/>
          </a:p>
          <a:p>
            <a:r>
              <a:rPr lang="fr-CA" sz="1900" dirty="0" err="1" smtClean="0"/>
              <a:t>Portet</a:t>
            </a:r>
            <a:r>
              <a:rPr lang="fr-CA" sz="1900" dirty="0"/>
              <a:t>, S. M.-L. M. (s. d.). Les guides de la BU. Rechercher. Veille Informationnelle. Consulté 16 février 2018, à l’adresse </a:t>
            </a:r>
            <a:r>
              <a:rPr lang="fr-CA" sz="1900" dirty="0">
                <a:hlinkClick r:id="rId17"/>
              </a:rPr>
              <a:t>http://methodoc.univ-rennes2.fr/content.php?pid=103631&amp;sid=2070209</a:t>
            </a:r>
            <a:endParaRPr lang="fr-CA" sz="1900" dirty="0"/>
          </a:p>
          <a:p>
            <a:r>
              <a:rPr lang="fr-CA" sz="1900" dirty="0" err="1" smtClean="0"/>
              <a:t>Pogam</a:t>
            </a:r>
            <a:r>
              <a:rPr lang="fr-CA" sz="1900" dirty="0"/>
              <a:t>, P. (2018, janvier 26). Pourquoi vous voyez moins d’articles des </a:t>
            </a:r>
            <a:r>
              <a:rPr lang="fr-CA" sz="1900" dirty="0" err="1"/>
              <a:t>Echos</a:t>
            </a:r>
            <a:r>
              <a:rPr lang="fr-CA" sz="1900" dirty="0"/>
              <a:t> sur votre fil Facebook (et comment y remédier). Consulté 14 février 2018, à l’adresse </a:t>
            </a:r>
            <a:r>
              <a:rPr lang="fr-CA" sz="1900" dirty="0">
                <a:hlinkClick r:id="rId18"/>
              </a:rPr>
              <a:t>https://</a:t>
            </a:r>
            <a:r>
              <a:rPr lang="fr-CA" sz="1900" dirty="0" smtClean="0">
                <a:hlinkClick r:id="rId18"/>
              </a:rPr>
              <a:t>www.lesechos.fr/tech-medias/medias/0301206834473-pourquoi-vous-voyez-moins-darticles-des-echos-sur-votre-fil-facebook-et-comment-y-remedier-2148500.php#Xtor=AD-6000</a:t>
            </a:r>
            <a:endParaRPr lang="fr-CA" sz="1900" dirty="0" smtClean="0"/>
          </a:p>
          <a:p>
            <a:r>
              <a:rPr lang="fr-CA" sz="1900" dirty="0"/>
              <a:t>Ruiz, É. (2017, juillet 31). Gérer sa veille avec </a:t>
            </a:r>
            <a:r>
              <a:rPr lang="fr-CA" sz="1900" dirty="0" err="1"/>
              <a:t>Zotero</a:t>
            </a:r>
            <a:r>
              <a:rPr lang="fr-CA" sz="1900" dirty="0"/>
              <a:t> 5.0. Consulté 16 février 2018, à l’adresse </a:t>
            </a:r>
            <a:r>
              <a:rPr lang="fr-CA" sz="1900" dirty="0">
                <a:hlinkClick r:id="rId19"/>
              </a:rPr>
              <a:t>http://www.boiteaoutils.info/2017/07/gerer-sa-veille-avec-zotero-5-0/</a:t>
            </a:r>
            <a:endParaRPr lang="fr-CA" sz="2200" dirty="0"/>
          </a:p>
          <a:p>
            <a:r>
              <a:rPr lang="fr-CA" sz="1900" dirty="0" smtClean="0"/>
              <a:t>UQAM </a:t>
            </a:r>
            <a:r>
              <a:rPr lang="fr-CA" sz="1900" dirty="0"/>
              <a:t>| </a:t>
            </a:r>
            <a:r>
              <a:rPr lang="fr-CA" sz="1900" dirty="0" err="1"/>
              <a:t>Infosphère</a:t>
            </a:r>
            <a:r>
              <a:rPr lang="fr-CA" sz="1900" dirty="0"/>
              <a:t> | Effectuer une veille informationnelle. (s. d.). Consulté 13 février 2018, à l’adresse </a:t>
            </a:r>
            <a:r>
              <a:rPr lang="fr-CA" sz="1900" dirty="0">
                <a:hlinkClick r:id="rId20"/>
              </a:rPr>
              <a:t>http://www.infosphere.uqam.ca/rechercher-linformation/chercher-les-bases-specialisees/effectuer-une-veille-informationnelle</a:t>
            </a:r>
            <a:endParaRPr lang="fr-CA" sz="1900" dirty="0"/>
          </a:p>
          <a:p>
            <a:r>
              <a:rPr lang="fr-CA" sz="1900" dirty="0" err="1" smtClean="0"/>
              <a:t>Verlaet</a:t>
            </a:r>
            <a:r>
              <a:rPr lang="fr-CA" sz="1900" dirty="0"/>
              <a:t>, L. (2016, juin 16). Revue COSSI - Revue Communication, Organisation, Société du Savoir et Information. Consulté 13 février 2018, à l’adresse </a:t>
            </a:r>
            <a:r>
              <a:rPr lang="fr-CA" sz="1900" dirty="0">
                <a:hlinkClick r:id="rId21"/>
              </a:rPr>
              <a:t>http://</a:t>
            </a:r>
            <a:r>
              <a:rPr lang="fr-CA" sz="1900" dirty="0" smtClean="0">
                <a:hlinkClick r:id="rId21"/>
              </a:rPr>
              <a:t>www.revue-cossi.info/menu-actes/cossi-2015-communication-information-et-savoir-quel-management-pour-une-organisation-durable/515-actes-2015-drevon-maurel-dufour</a:t>
            </a:r>
            <a:endParaRPr lang="fr-CA" sz="1900" dirty="0" smtClean="0"/>
          </a:p>
          <a:p>
            <a:endParaRPr lang="fr-CA" sz="1900" dirty="0"/>
          </a:p>
          <a:p>
            <a:r>
              <a:rPr lang="fr-CA" sz="1900" dirty="0" err="1" smtClean="0"/>
              <a:t>Powered</a:t>
            </a:r>
            <a:r>
              <a:rPr lang="fr-CA" sz="1900" dirty="0"/>
              <a:t> by </a:t>
            </a:r>
            <a:r>
              <a:rPr lang="fr-CA" sz="1900" dirty="0">
                <a:hlinkClick r:id="rId22"/>
              </a:rPr>
              <a:t>https://zbib.org</a:t>
            </a:r>
            <a:r>
              <a:rPr lang="fr-CA" sz="1900" dirty="0" smtClean="0">
                <a:hlinkClick r:id="rId22"/>
              </a:rPr>
              <a:t>/</a:t>
            </a:r>
            <a:r>
              <a:rPr lang="fr-CA" sz="1900" dirty="0" smtClean="0"/>
              <a:t> </a:t>
            </a:r>
          </a:p>
          <a:p>
            <a:endParaRPr lang="fr-CA" sz="1900" dirty="0" smtClean="0"/>
          </a:p>
          <a:p>
            <a:endParaRPr lang="fr-CA" dirty="0"/>
          </a:p>
        </p:txBody>
      </p:sp>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66</a:t>
            </a:fld>
            <a:endParaRPr lang="fr-BE"/>
          </a:p>
        </p:txBody>
      </p:sp>
    </p:spTree>
    <p:extLst>
      <p:ext uri="{BB962C8B-B14F-4D97-AF65-F5344CB8AC3E}">
        <p14:creationId xmlns:p14="http://schemas.microsoft.com/office/powerpoint/2010/main" val="118006457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lstStyle/>
          <a:p>
            <a:endParaRPr lang="fr-CA"/>
          </a:p>
        </p:txBody>
      </p:sp>
      <p:sp>
        <p:nvSpPr>
          <p:cNvPr id="3" name="Espace réservé du contenu 2"/>
          <p:cNvSpPr>
            <a:spLocks noGrp="1"/>
          </p:cNvSpPr>
          <p:nvPr>
            <p:ph idx="1"/>
            <p:custDataLst>
              <p:tags r:id="rId2"/>
            </p:custDataLst>
          </p:nvPr>
        </p:nvSpPr>
        <p:spPr/>
        <p:txBody>
          <a:bodyPr/>
          <a:lstStyle/>
          <a:p>
            <a:pPr marL="0" indent="0">
              <a:buNone/>
            </a:pPr>
            <a:endParaRPr lang="fr-CA" dirty="0" smtClean="0"/>
          </a:p>
          <a:p>
            <a:pPr marL="0" indent="0">
              <a:buNone/>
            </a:pPr>
            <a:endParaRPr lang="fr-CA" dirty="0"/>
          </a:p>
          <a:p>
            <a:pPr marL="0" indent="0">
              <a:buNone/>
            </a:pPr>
            <a:r>
              <a:rPr lang="fr-CA" sz="5400" i="1" dirty="0" smtClean="0"/>
              <a:t>Alors? </a:t>
            </a:r>
          </a:p>
          <a:p>
            <a:pPr marL="0" indent="0">
              <a:buNone/>
            </a:pPr>
            <a:r>
              <a:rPr lang="fr-CA" sz="5400" i="1" dirty="0" smtClean="0"/>
              <a:t>Tout le monde a 7/7 ?</a:t>
            </a:r>
            <a:endParaRPr lang="fr-CA" sz="5400" i="1" dirty="0"/>
          </a:p>
        </p:txBody>
      </p:sp>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7</a:t>
            </a:fld>
            <a:endParaRPr lang="fr-BE"/>
          </a:p>
        </p:txBody>
      </p:sp>
    </p:spTree>
    <p:extLst>
      <p:ext uri="{BB962C8B-B14F-4D97-AF65-F5344CB8AC3E}">
        <p14:creationId xmlns:p14="http://schemas.microsoft.com/office/powerpoint/2010/main" val="33545221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normAutofit fontScale="90000"/>
          </a:bodyPr>
          <a:lstStyle/>
          <a:p>
            <a:r>
              <a:rPr lang="fr-CA" sz="4000" dirty="0" smtClean="0"/>
              <a:t/>
            </a:r>
            <a:br>
              <a:rPr lang="fr-CA" sz="4000" dirty="0" smtClean="0"/>
            </a:br>
            <a:r>
              <a:rPr lang="fr-CA" sz="4000" dirty="0" smtClean="0"/>
              <a:t/>
            </a:r>
            <a:br>
              <a:rPr lang="fr-CA" sz="4000" dirty="0" smtClean="0"/>
            </a:br>
            <a:r>
              <a:rPr lang="fr-CA" sz="4000" dirty="0"/>
              <a:t/>
            </a:r>
            <a:br>
              <a:rPr lang="fr-CA" sz="4000" dirty="0"/>
            </a:br>
            <a:r>
              <a:rPr lang="fr-CA" sz="4000" b="1" i="1" dirty="0" smtClean="0">
                <a:solidFill>
                  <a:schemeClr val="tx2"/>
                </a:solidFill>
              </a:rPr>
              <a:t>10h00 </a:t>
            </a:r>
            <a:r>
              <a:rPr lang="fr-CA" sz="4000" b="1" i="1" dirty="0">
                <a:solidFill>
                  <a:schemeClr val="tx2"/>
                </a:solidFill>
              </a:rPr>
              <a:t>– 11H00 : </a:t>
            </a:r>
            <a:r>
              <a:rPr lang="fr-CA" sz="4000" b="1" i="1" dirty="0" smtClean="0">
                <a:solidFill>
                  <a:schemeClr val="tx2"/>
                </a:solidFill>
              </a:rPr>
              <a:t/>
            </a:r>
            <a:br>
              <a:rPr lang="fr-CA" sz="4000" b="1" i="1" dirty="0" smtClean="0">
                <a:solidFill>
                  <a:schemeClr val="tx2"/>
                </a:solidFill>
              </a:rPr>
            </a:br>
            <a:r>
              <a:rPr lang="fr-CA" sz="4000" i="1" dirty="0" smtClean="0"/>
              <a:t>Aider </a:t>
            </a:r>
            <a:r>
              <a:rPr lang="fr-CA" sz="4000" i="1" dirty="0"/>
              <a:t>le veilleur à cerner sa question</a:t>
            </a:r>
            <a:r>
              <a:rPr lang="fr-CA" sz="4000" dirty="0"/>
              <a:t/>
            </a:r>
            <a:br>
              <a:rPr lang="fr-CA" sz="4000" dirty="0"/>
            </a:br>
            <a:r>
              <a:rPr lang="fr-CA" sz="4000" dirty="0"/>
              <a:t/>
            </a:r>
            <a:br>
              <a:rPr lang="fr-CA" sz="4000" dirty="0"/>
            </a:br>
            <a:r>
              <a:rPr lang="fr-CA" sz="4000" dirty="0" smtClean="0"/>
              <a:t>1. Tout </a:t>
            </a:r>
            <a:r>
              <a:rPr lang="fr-CA" sz="4000" dirty="0"/>
              <a:t>débute </a:t>
            </a:r>
            <a:r>
              <a:rPr lang="fr-CA" sz="4000" dirty="0" smtClean="0"/>
              <a:t>par </a:t>
            </a:r>
            <a:r>
              <a:rPr lang="fr-CA" sz="4000" dirty="0"/>
              <a:t>les besoins des </a:t>
            </a:r>
            <a:r>
              <a:rPr lang="fr-CA" sz="4000" dirty="0" smtClean="0"/>
              <a:t>veilleurs</a:t>
            </a:r>
            <a:r>
              <a:rPr lang="fr-CA" dirty="0"/>
              <a:t/>
            </a:r>
            <a:br>
              <a:rPr lang="fr-CA" dirty="0"/>
            </a:br>
            <a:endParaRPr lang="fr-CA" dirty="0"/>
          </a:p>
        </p:txBody>
      </p:sp>
      <p:sp>
        <p:nvSpPr>
          <p:cNvPr id="3" name="Espace réservé du contenu 2"/>
          <p:cNvSpPr>
            <a:spLocks noGrp="1"/>
          </p:cNvSpPr>
          <p:nvPr>
            <p:ph idx="1"/>
            <p:custDataLst>
              <p:tags r:id="rId2"/>
            </p:custDataLst>
          </p:nvPr>
        </p:nvSpPr>
        <p:spPr>
          <a:xfrm>
            <a:off x="457200" y="1647825"/>
            <a:ext cx="8527976" cy="3528392"/>
          </a:xfrm>
        </p:spPr>
        <p:txBody>
          <a:bodyPr>
            <a:normAutofit/>
          </a:bodyPr>
          <a:lstStyle/>
          <a:p>
            <a:pPr marL="0" indent="0">
              <a:buNone/>
            </a:pPr>
            <a:endParaRPr lang="fr-CA" dirty="0"/>
          </a:p>
          <a:p>
            <a:pPr marL="0" indent="0">
              <a:buNone/>
            </a:pPr>
            <a:endParaRPr lang="fr-CA" dirty="0"/>
          </a:p>
          <a:p>
            <a:pPr marL="0" lvl="0" indent="0">
              <a:spcBef>
                <a:spcPts val="590"/>
              </a:spcBef>
              <a:buClr>
                <a:schemeClr val="dk1"/>
              </a:buClr>
              <a:buSzPct val="98333"/>
              <a:buNone/>
            </a:pPr>
            <a:endParaRPr lang="fr-CA" sz="1200" dirty="0">
              <a:sym typeface="Calibri"/>
            </a:endParaRPr>
          </a:p>
          <a:p>
            <a:pPr marL="0" indent="0">
              <a:buNone/>
            </a:pPr>
            <a:endParaRPr lang="fr-CA" dirty="0" smtClean="0"/>
          </a:p>
          <a:p>
            <a:pPr marL="0" indent="0">
              <a:buNone/>
            </a:pPr>
            <a:endParaRPr lang="fr-CA" dirty="0" smtClean="0"/>
          </a:p>
          <a:p>
            <a:pPr marL="0" indent="0">
              <a:buNone/>
            </a:pPr>
            <a:endParaRPr lang="fr-CA" sz="4400" dirty="0"/>
          </a:p>
          <a:p>
            <a:endParaRPr lang="fr-CA" dirty="0"/>
          </a:p>
        </p:txBody>
      </p:sp>
      <p:sp>
        <p:nvSpPr>
          <p:cNvPr id="4" name="Espace réservé du contenu 2"/>
          <p:cNvSpPr txBox="1">
            <a:spLocks/>
          </p:cNvSpPr>
          <p:nvPr>
            <p:custDataLst>
              <p:tags r:id="rId3"/>
            </p:custDataLst>
          </p:nvPr>
        </p:nvSpPr>
        <p:spPr>
          <a:xfrm>
            <a:off x="457200" y="2616796"/>
            <a:ext cx="8229600" cy="350936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00050" lvl="1" indent="0">
              <a:buNone/>
            </a:pPr>
            <a:r>
              <a:rPr lang="fr-CA" i="1" dirty="0" smtClean="0"/>
              <a:t>1.1 Décrire </a:t>
            </a:r>
            <a:r>
              <a:rPr lang="fr-CA" i="1" dirty="0"/>
              <a:t>le « modèle de </a:t>
            </a:r>
            <a:r>
              <a:rPr lang="fr-CA" i="1" dirty="0" smtClean="0"/>
              <a:t>base» </a:t>
            </a:r>
          </a:p>
          <a:p>
            <a:pPr marL="400050" lvl="1" indent="0">
              <a:buNone/>
            </a:pPr>
            <a:endParaRPr lang="fr-CA" i="1" dirty="0"/>
          </a:p>
          <a:p>
            <a:pPr marL="400050" lvl="1" indent="0">
              <a:buNone/>
            </a:pPr>
            <a:r>
              <a:rPr lang="fr-CA" i="1" dirty="0" smtClean="0"/>
              <a:t>1.2 Partage de cas « réels » </a:t>
            </a:r>
          </a:p>
          <a:p>
            <a:pPr marL="400050" lvl="1" indent="0">
              <a:buNone/>
            </a:pPr>
            <a:endParaRPr lang="fr-CA" i="1" dirty="0" smtClean="0"/>
          </a:p>
          <a:p>
            <a:pPr marL="400050" lvl="1" indent="0">
              <a:buNone/>
            </a:pPr>
            <a:r>
              <a:rPr lang="fr-CA" i="1" dirty="0" smtClean="0"/>
              <a:t>1.3 </a:t>
            </a:r>
            <a:r>
              <a:rPr lang="fr-CA" i="1" dirty="0"/>
              <a:t>Clarifier les </a:t>
            </a:r>
            <a:r>
              <a:rPr lang="fr-CA" i="1" dirty="0" smtClean="0"/>
              <a:t>attentes des formateurs </a:t>
            </a:r>
            <a:r>
              <a:rPr lang="fr-CA" i="1" dirty="0"/>
              <a:t>en présentant des questions techniques déjà reçues </a:t>
            </a:r>
          </a:p>
        </p:txBody>
      </p:sp>
      <p:sp>
        <p:nvSpPr>
          <p:cNvPr id="5" name="Espace réservé du pied de page 4"/>
          <p:cNvSpPr>
            <a:spLocks noGrp="1"/>
          </p:cNvSpPr>
          <p:nvPr>
            <p:ph type="ftr" sz="quarter" idx="11"/>
            <p:custDataLst>
              <p:tags r:id="rId4"/>
            </p:custDataLst>
          </p:nvPr>
        </p:nvSpPr>
        <p:spPr/>
        <p:txBody>
          <a:bodyPr/>
          <a:lstStyle/>
          <a:p>
            <a:r>
              <a:rPr lang="fr-BE" smtClean="0"/>
              <a:t>ccJustineLamoureux2019</a:t>
            </a:r>
            <a:endParaRPr lang="fr-BE"/>
          </a:p>
        </p:txBody>
      </p:sp>
      <p:sp>
        <p:nvSpPr>
          <p:cNvPr id="6" name="Espace réservé du numéro de diapositive 5"/>
          <p:cNvSpPr>
            <a:spLocks noGrp="1"/>
          </p:cNvSpPr>
          <p:nvPr>
            <p:ph type="sldNum" sz="quarter" idx="12"/>
            <p:custDataLst>
              <p:tags r:id="rId5"/>
            </p:custDataLst>
          </p:nvPr>
        </p:nvSpPr>
        <p:spPr/>
        <p:txBody>
          <a:bodyPr/>
          <a:lstStyle/>
          <a:p>
            <a:fld id="{CF4668DC-857F-487D-BFFA-8C0CA5037977}" type="slidenum">
              <a:rPr lang="fr-BE" smtClean="0"/>
              <a:t>8</a:t>
            </a:fld>
            <a:endParaRPr lang="fr-BE"/>
          </a:p>
        </p:txBody>
      </p:sp>
    </p:spTree>
    <p:extLst>
      <p:ext uri="{BB962C8B-B14F-4D97-AF65-F5344CB8AC3E}">
        <p14:creationId xmlns:p14="http://schemas.microsoft.com/office/powerpoint/2010/main" val="410440876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pied de page 3"/>
          <p:cNvSpPr>
            <a:spLocks noGrp="1"/>
          </p:cNvSpPr>
          <p:nvPr>
            <p:ph type="ftr" sz="quarter" idx="11"/>
            <p:custDataLst>
              <p:tags r:id="rId1"/>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2"/>
            </p:custDataLst>
          </p:nvPr>
        </p:nvSpPr>
        <p:spPr/>
        <p:txBody>
          <a:bodyPr/>
          <a:lstStyle/>
          <a:p>
            <a:fld id="{CF4668DC-857F-487D-BFFA-8C0CA5037977}" type="slidenum">
              <a:rPr lang="fr-BE" smtClean="0"/>
              <a:t>9</a:t>
            </a:fld>
            <a:endParaRPr lang="fr-BE"/>
          </a:p>
        </p:txBody>
      </p:sp>
      <p:sp>
        <p:nvSpPr>
          <p:cNvPr id="8" name="Titre 1"/>
          <p:cNvSpPr>
            <a:spLocks noGrp="1"/>
          </p:cNvSpPr>
          <p:nvPr>
            <p:ph type="title"/>
            <p:custDataLst>
              <p:tags r:id="rId3"/>
            </p:custDataLst>
          </p:nvPr>
        </p:nvSpPr>
        <p:spPr>
          <a:xfrm>
            <a:off x="457200" y="274638"/>
            <a:ext cx="8229600" cy="1143000"/>
          </a:xfrm>
        </p:spPr>
        <p:txBody>
          <a:bodyPr>
            <a:normAutofit fontScale="90000"/>
          </a:bodyPr>
          <a:lstStyle/>
          <a:p>
            <a:r>
              <a:rPr lang="fr-CA" sz="4000" dirty="0" smtClean="0"/>
              <a:t>1. Tout </a:t>
            </a:r>
            <a:r>
              <a:rPr lang="fr-CA" sz="4000" dirty="0"/>
              <a:t>débute </a:t>
            </a:r>
            <a:r>
              <a:rPr lang="fr-CA" sz="4000" dirty="0" smtClean="0"/>
              <a:t>par </a:t>
            </a:r>
            <a:r>
              <a:rPr lang="fr-CA" sz="4000" dirty="0"/>
              <a:t>les besoins des </a:t>
            </a:r>
            <a:r>
              <a:rPr lang="fr-CA" sz="4000" dirty="0" smtClean="0"/>
              <a:t>veilleurs</a:t>
            </a:r>
            <a:r>
              <a:rPr lang="fr-CA" dirty="0"/>
              <a:t/>
            </a:r>
            <a:br>
              <a:rPr lang="fr-CA" dirty="0"/>
            </a:br>
            <a:endParaRPr lang="fr-CA" dirty="0"/>
          </a:p>
        </p:txBody>
      </p:sp>
      <p:sp>
        <p:nvSpPr>
          <p:cNvPr id="9" name="Rectangle 8"/>
          <p:cNvSpPr/>
          <p:nvPr>
            <p:custDataLst>
              <p:tags r:id="rId4"/>
            </p:custDataLst>
          </p:nvPr>
        </p:nvSpPr>
        <p:spPr>
          <a:xfrm>
            <a:off x="611560" y="1232972"/>
            <a:ext cx="2097049" cy="369332"/>
          </a:xfrm>
          <a:prstGeom prst="rect">
            <a:avLst/>
          </a:prstGeom>
        </p:spPr>
        <p:txBody>
          <a:bodyPr wrap="none">
            <a:spAutoFit/>
          </a:bodyPr>
          <a:lstStyle/>
          <a:p>
            <a:r>
              <a:rPr lang="fr-CA" dirty="0"/>
              <a:t>1.1 Modèle de base:</a:t>
            </a:r>
          </a:p>
        </p:txBody>
      </p:sp>
      <p:sp>
        <p:nvSpPr>
          <p:cNvPr id="2" name="Espace réservé du contenu 1"/>
          <p:cNvSpPr>
            <a:spLocks noGrp="1"/>
          </p:cNvSpPr>
          <p:nvPr>
            <p:ph idx="1"/>
            <p:custDataLst>
              <p:tags r:id="rId5"/>
            </p:custDataLst>
          </p:nvPr>
        </p:nvSpPr>
        <p:spPr/>
        <p:txBody>
          <a:bodyPr/>
          <a:lstStyle/>
          <a:p>
            <a:r>
              <a:rPr lang="fr-CA" dirty="0" smtClean="0">
                <a:solidFill>
                  <a:srgbClr val="C00000"/>
                </a:solidFill>
              </a:rPr>
              <a:t>Problème</a:t>
            </a:r>
            <a:r>
              <a:rPr lang="fr-CA" dirty="0" smtClean="0"/>
              <a:t> : beaucoup de sources et informations dormantes…trop d’interruption dans les tâches quotidiennes.</a:t>
            </a:r>
          </a:p>
          <a:p>
            <a:pPr marL="0" indent="0">
              <a:buNone/>
            </a:pPr>
            <a:endParaRPr lang="fr-CA" dirty="0"/>
          </a:p>
        </p:txBody>
      </p:sp>
    </p:spTree>
    <p:extLst>
      <p:ext uri="{BB962C8B-B14F-4D97-AF65-F5344CB8AC3E}">
        <p14:creationId xmlns:p14="http://schemas.microsoft.com/office/powerpoint/2010/main" val="408080638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3"/>
</p:tagLst>
</file>

<file path=ppt/tags/tag100.xml><?xml version="1.0" encoding="utf-8"?>
<p:tagLst xmlns:a="http://schemas.openxmlformats.org/drawingml/2006/main" xmlns:r="http://schemas.openxmlformats.org/officeDocument/2006/relationships" xmlns:p="http://schemas.openxmlformats.org/presentationml/2006/main">
  <p:tag name="NUM" val="4"/>
</p:tagLst>
</file>

<file path=ppt/tags/tag101.xml><?xml version="1.0" encoding="utf-8"?>
<p:tagLst xmlns:a="http://schemas.openxmlformats.org/drawingml/2006/main" xmlns:r="http://schemas.openxmlformats.org/officeDocument/2006/relationships" xmlns:p="http://schemas.openxmlformats.org/presentationml/2006/main">
  <p:tag name="NUM" val="1"/>
</p:tagLst>
</file>

<file path=ppt/tags/tag102.xml><?xml version="1.0" encoding="utf-8"?>
<p:tagLst xmlns:a="http://schemas.openxmlformats.org/drawingml/2006/main" xmlns:r="http://schemas.openxmlformats.org/officeDocument/2006/relationships" xmlns:p="http://schemas.openxmlformats.org/presentationml/2006/main">
  <p:tag name="NUM" val="2"/>
</p:tagLst>
</file>

<file path=ppt/tags/tag103.xml><?xml version="1.0" encoding="utf-8"?>
<p:tagLst xmlns:a="http://schemas.openxmlformats.org/drawingml/2006/main" xmlns:r="http://schemas.openxmlformats.org/officeDocument/2006/relationships" xmlns:p="http://schemas.openxmlformats.org/presentationml/2006/main">
  <p:tag name="NUM" val="3"/>
</p:tagLst>
</file>

<file path=ppt/tags/tag104.xml><?xml version="1.0" encoding="utf-8"?>
<p:tagLst xmlns:a="http://schemas.openxmlformats.org/drawingml/2006/main" xmlns:r="http://schemas.openxmlformats.org/officeDocument/2006/relationships" xmlns:p="http://schemas.openxmlformats.org/presentationml/2006/main">
  <p:tag name="NUM" val="4"/>
</p:tagLst>
</file>

<file path=ppt/tags/tag105.xml><?xml version="1.0" encoding="utf-8"?>
<p:tagLst xmlns:a="http://schemas.openxmlformats.org/drawingml/2006/main" xmlns:r="http://schemas.openxmlformats.org/officeDocument/2006/relationships" xmlns:p="http://schemas.openxmlformats.org/presentationml/2006/main">
  <p:tag name="NUM" val="1"/>
</p:tagLst>
</file>

<file path=ppt/tags/tag106.xml><?xml version="1.0" encoding="utf-8"?>
<p:tagLst xmlns:a="http://schemas.openxmlformats.org/drawingml/2006/main" xmlns:r="http://schemas.openxmlformats.org/officeDocument/2006/relationships" xmlns:p="http://schemas.openxmlformats.org/presentationml/2006/main">
  <p:tag name="NUM" val="2"/>
</p:tagLst>
</file>

<file path=ppt/tags/tag107.xml><?xml version="1.0" encoding="utf-8"?>
<p:tagLst xmlns:a="http://schemas.openxmlformats.org/drawingml/2006/main" xmlns:r="http://schemas.openxmlformats.org/officeDocument/2006/relationships" xmlns:p="http://schemas.openxmlformats.org/presentationml/2006/main">
  <p:tag name="NUM" val="3"/>
</p:tagLst>
</file>

<file path=ppt/tags/tag108.xml><?xml version="1.0" encoding="utf-8"?>
<p:tagLst xmlns:a="http://schemas.openxmlformats.org/drawingml/2006/main" xmlns:r="http://schemas.openxmlformats.org/officeDocument/2006/relationships" xmlns:p="http://schemas.openxmlformats.org/presentationml/2006/main">
  <p:tag name="NUM" val="4"/>
</p:tagLst>
</file>

<file path=ppt/tags/tag109.xml><?xml version="1.0" encoding="utf-8"?>
<p:tagLst xmlns:a="http://schemas.openxmlformats.org/drawingml/2006/main" xmlns:r="http://schemas.openxmlformats.org/officeDocument/2006/relationships" xmlns:p="http://schemas.openxmlformats.org/presentationml/2006/main">
  <p:tag name="NUM" val="1"/>
</p:tagLst>
</file>

<file path=ppt/tags/tag11.xml><?xml version="1.0" encoding="utf-8"?>
<p:tagLst xmlns:a="http://schemas.openxmlformats.org/drawingml/2006/main" xmlns:r="http://schemas.openxmlformats.org/officeDocument/2006/relationships" xmlns:p="http://schemas.openxmlformats.org/presentationml/2006/main">
  <p:tag name="NUM" val="4"/>
</p:tagLst>
</file>

<file path=ppt/tags/tag110.xml><?xml version="1.0" encoding="utf-8"?>
<p:tagLst xmlns:a="http://schemas.openxmlformats.org/drawingml/2006/main" xmlns:r="http://schemas.openxmlformats.org/officeDocument/2006/relationships" xmlns:p="http://schemas.openxmlformats.org/presentationml/2006/main">
  <p:tag name="NUM" val="2"/>
</p:tagLst>
</file>

<file path=ppt/tags/tag111.xml><?xml version="1.0" encoding="utf-8"?>
<p:tagLst xmlns:a="http://schemas.openxmlformats.org/drawingml/2006/main" xmlns:r="http://schemas.openxmlformats.org/officeDocument/2006/relationships" xmlns:p="http://schemas.openxmlformats.org/presentationml/2006/main">
  <p:tag name="NUM" val="3"/>
</p:tagLst>
</file>

<file path=ppt/tags/tag112.xml><?xml version="1.0" encoding="utf-8"?>
<p:tagLst xmlns:a="http://schemas.openxmlformats.org/drawingml/2006/main" xmlns:r="http://schemas.openxmlformats.org/officeDocument/2006/relationships" xmlns:p="http://schemas.openxmlformats.org/presentationml/2006/main">
  <p:tag name="NUM" val="4"/>
</p:tagLst>
</file>

<file path=ppt/tags/tag113.xml><?xml version="1.0" encoding="utf-8"?>
<p:tagLst xmlns:a="http://schemas.openxmlformats.org/drawingml/2006/main" xmlns:r="http://schemas.openxmlformats.org/officeDocument/2006/relationships" xmlns:p="http://schemas.openxmlformats.org/presentationml/2006/main">
  <p:tag name="NUM" val="2"/>
</p:tagLst>
</file>

<file path=ppt/tags/tag114.xml><?xml version="1.0" encoding="utf-8"?>
<p:tagLst xmlns:a="http://schemas.openxmlformats.org/drawingml/2006/main" xmlns:r="http://schemas.openxmlformats.org/officeDocument/2006/relationships" xmlns:p="http://schemas.openxmlformats.org/presentationml/2006/main">
  <p:tag name="NUM" val="1"/>
</p:tagLst>
</file>

<file path=ppt/tags/tag115.xml><?xml version="1.0" encoding="utf-8"?>
<p:tagLst xmlns:a="http://schemas.openxmlformats.org/drawingml/2006/main" xmlns:r="http://schemas.openxmlformats.org/officeDocument/2006/relationships" xmlns:p="http://schemas.openxmlformats.org/presentationml/2006/main">
  <p:tag name="NUM" val="2"/>
</p:tagLst>
</file>

<file path=ppt/tags/tag116.xml><?xml version="1.0" encoding="utf-8"?>
<p:tagLst xmlns:a="http://schemas.openxmlformats.org/drawingml/2006/main" xmlns:r="http://schemas.openxmlformats.org/officeDocument/2006/relationships" xmlns:p="http://schemas.openxmlformats.org/presentationml/2006/main">
  <p:tag name="NUM" val="3"/>
</p:tagLst>
</file>

<file path=ppt/tags/tag117.xml><?xml version="1.0" encoding="utf-8"?>
<p:tagLst xmlns:a="http://schemas.openxmlformats.org/drawingml/2006/main" xmlns:r="http://schemas.openxmlformats.org/officeDocument/2006/relationships" xmlns:p="http://schemas.openxmlformats.org/presentationml/2006/main">
  <p:tag name="NUM" val="4"/>
</p:tagLst>
</file>

<file path=ppt/tags/tag118.xml><?xml version="1.0" encoding="utf-8"?>
<p:tagLst xmlns:a="http://schemas.openxmlformats.org/drawingml/2006/main" xmlns:r="http://schemas.openxmlformats.org/officeDocument/2006/relationships" xmlns:p="http://schemas.openxmlformats.org/presentationml/2006/main">
  <p:tag name="NUM" val="1"/>
</p:tagLst>
</file>

<file path=ppt/tags/tag119.xml><?xml version="1.0" encoding="utf-8"?>
<p:tagLst xmlns:a="http://schemas.openxmlformats.org/drawingml/2006/main" xmlns:r="http://schemas.openxmlformats.org/officeDocument/2006/relationships" xmlns:p="http://schemas.openxmlformats.org/presentationml/2006/main">
  <p:tag name="NUM" val="2"/>
</p:tagLst>
</file>

<file path=ppt/tags/tag12.xml><?xml version="1.0" encoding="utf-8"?>
<p:tagLst xmlns:a="http://schemas.openxmlformats.org/drawingml/2006/main" xmlns:r="http://schemas.openxmlformats.org/officeDocument/2006/relationships" xmlns:p="http://schemas.openxmlformats.org/presentationml/2006/main">
  <p:tag name="NUM" val="5"/>
</p:tagLst>
</file>

<file path=ppt/tags/tag120.xml><?xml version="1.0" encoding="utf-8"?>
<p:tagLst xmlns:a="http://schemas.openxmlformats.org/drawingml/2006/main" xmlns:r="http://schemas.openxmlformats.org/officeDocument/2006/relationships" xmlns:p="http://schemas.openxmlformats.org/presentationml/2006/main">
  <p:tag name="NUM" val="3"/>
</p:tagLst>
</file>

<file path=ppt/tags/tag121.xml><?xml version="1.0" encoding="utf-8"?>
<p:tagLst xmlns:a="http://schemas.openxmlformats.org/drawingml/2006/main" xmlns:r="http://schemas.openxmlformats.org/officeDocument/2006/relationships" xmlns:p="http://schemas.openxmlformats.org/presentationml/2006/main">
  <p:tag name="NUM" val="4"/>
</p:tagLst>
</file>

<file path=ppt/tags/tag122.xml><?xml version="1.0" encoding="utf-8"?>
<p:tagLst xmlns:a="http://schemas.openxmlformats.org/drawingml/2006/main" xmlns:r="http://schemas.openxmlformats.org/officeDocument/2006/relationships" xmlns:p="http://schemas.openxmlformats.org/presentationml/2006/main">
  <p:tag name="NUM" val="1"/>
</p:tagLst>
</file>

<file path=ppt/tags/tag123.xml><?xml version="1.0" encoding="utf-8"?>
<p:tagLst xmlns:a="http://schemas.openxmlformats.org/drawingml/2006/main" xmlns:r="http://schemas.openxmlformats.org/officeDocument/2006/relationships" xmlns:p="http://schemas.openxmlformats.org/presentationml/2006/main">
  <p:tag name="NUM" val="2"/>
</p:tagLst>
</file>

<file path=ppt/tags/tag124.xml><?xml version="1.0" encoding="utf-8"?>
<p:tagLst xmlns:a="http://schemas.openxmlformats.org/drawingml/2006/main" xmlns:r="http://schemas.openxmlformats.org/officeDocument/2006/relationships" xmlns:p="http://schemas.openxmlformats.org/presentationml/2006/main">
  <p:tag name="NUM" val="3"/>
</p:tagLst>
</file>

<file path=ppt/tags/tag125.xml><?xml version="1.0" encoding="utf-8"?>
<p:tagLst xmlns:a="http://schemas.openxmlformats.org/drawingml/2006/main" xmlns:r="http://schemas.openxmlformats.org/officeDocument/2006/relationships" xmlns:p="http://schemas.openxmlformats.org/presentationml/2006/main">
  <p:tag name="NUM" val="4"/>
</p:tagLst>
</file>

<file path=ppt/tags/tag126.xml><?xml version="1.0" encoding="utf-8"?>
<p:tagLst xmlns:a="http://schemas.openxmlformats.org/drawingml/2006/main" xmlns:r="http://schemas.openxmlformats.org/officeDocument/2006/relationships" xmlns:p="http://schemas.openxmlformats.org/presentationml/2006/main">
  <p:tag name="NUM" val="1"/>
</p:tagLst>
</file>

<file path=ppt/tags/tag127.xml><?xml version="1.0" encoding="utf-8"?>
<p:tagLst xmlns:a="http://schemas.openxmlformats.org/drawingml/2006/main" xmlns:r="http://schemas.openxmlformats.org/officeDocument/2006/relationships" xmlns:p="http://schemas.openxmlformats.org/presentationml/2006/main">
  <p:tag name="NUM" val="2"/>
</p:tagLst>
</file>

<file path=ppt/tags/tag128.xml><?xml version="1.0" encoding="utf-8"?>
<p:tagLst xmlns:a="http://schemas.openxmlformats.org/drawingml/2006/main" xmlns:r="http://schemas.openxmlformats.org/officeDocument/2006/relationships" xmlns:p="http://schemas.openxmlformats.org/presentationml/2006/main">
  <p:tag name="NUM" val="3"/>
</p:tagLst>
</file>

<file path=ppt/tags/tag129.xml><?xml version="1.0" encoding="utf-8"?>
<p:tagLst xmlns:a="http://schemas.openxmlformats.org/drawingml/2006/main" xmlns:r="http://schemas.openxmlformats.org/officeDocument/2006/relationships" xmlns:p="http://schemas.openxmlformats.org/presentationml/2006/main">
  <p:tag name="NUM" val="4"/>
</p:tagLst>
</file>

<file path=ppt/tags/tag13.xml><?xml version="1.0" encoding="utf-8"?>
<p:tagLst xmlns:a="http://schemas.openxmlformats.org/drawingml/2006/main" xmlns:r="http://schemas.openxmlformats.org/officeDocument/2006/relationships" xmlns:p="http://schemas.openxmlformats.org/presentationml/2006/main">
  <p:tag name="NUM" val="1"/>
</p:tagLst>
</file>

<file path=ppt/tags/tag130.xml><?xml version="1.0" encoding="utf-8"?>
<p:tagLst xmlns:a="http://schemas.openxmlformats.org/drawingml/2006/main" xmlns:r="http://schemas.openxmlformats.org/officeDocument/2006/relationships" xmlns:p="http://schemas.openxmlformats.org/presentationml/2006/main">
  <p:tag name="NUM" val="1"/>
</p:tagLst>
</file>

<file path=ppt/tags/tag131.xml><?xml version="1.0" encoding="utf-8"?>
<p:tagLst xmlns:a="http://schemas.openxmlformats.org/drawingml/2006/main" xmlns:r="http://schemas.openxmlformats.org/officeDocument/2006/relationships" xmlns:p="http://schemas.openxmlformats.org/presentationml/2006/main">
  <p:tag name="NUM" val="2"/>
</p:tagLst>
</file>

<file path=ppt/tags/tag132.xml><?xml version="1.0" encoding="utf-8"?>
<p:tagLst xmlns:a="http://schemas.openxmlformats.org/drawingml/2006/main" xmlns:r="http://schemas.openxmlformats.org/officeDocument/2006/relationships" xmlns:p="http://schemas.openxmlformats.org/presentationml/2006/main">
  <p:tag name="NUM" val="3"/>
</p:tagLst>
</file>

<file path=ppt/tags/tag133.xml><?xml version="1.0" encoding="utf-8"?>
<p:tagLst xmlns:a="http://schemas.openxmlformats.org/drawingml/2006/main" xmlns:r="http://schemas.openxmlformats.org/officeDocument/2006/relationships" xmlns:p="http://schemas.openxmlformats.org/presentationml/2006/main">
  <p:tag name="NUM" val="4"/>
</p:tagLst>
</file>

<file path=ppt/tags/tag134.xml><?xml version="1.0" encoding="utf-8"?>
<p:tagLst xmlns:a="http://schemas.openxmlformats.org/drawingml/2006/main" xmlns:r="http://schemas.openxmlformats.org/officeDocument/2006/relationships" xmlns:p="http://schemas.openxmlformats.org/presentationml/2006/main">
  <p:tag name="NUM" val="1"/>
</p:tagLst>
</file>

<file path=ppt/tags/tag135.xml><?xml version="1.0" encoding="utf-8"?>
<p:tagLst xmlns:a="http://schemas.openxmlformats.org/drawingml/2006/main" xmlns:r="http://schemas.openxmlformats.org/officeDocument/2006/relationships" xmlns:p="http://schemas.openxmlformats.org/presentationml/2006/main">
  <p:tag name="NUM" val="2"/>
</p:tagLst>
</file>

<file path=ppt/tags/tag136.xml><?xml version="1.0" encoding="utf-8"?>
<p:tagLst xmlns:a="http://schemas.openxmlformats.org/drawingml/2006/main" xmlns:r="http://schemas.openxmlformats.org/officeDocument/2006/relationships" xmlns:p="http://schemas.openxmlformats.org/presentationml/2006/main">
  <p:tag name="NUM" val="3"/>
</p:tagLst>
</file>

<file path=ppt/tags/tag137.xml><?xml version="1.0" encoding="utf-8"?>
<p:tagLst xmlns:a="http://schemas.openxmlformats.org/drawingml/2006/main" xmlns:r="http://schemas.openxmlformats.org/officeDocument/2006/relationships" xmlns:p="http://schemas.openxmlformats.org/presentationml/2006/main">
  <p:tag name="NUM" val="4"/>
</p:tagLst>
</file>

<file path=ppt/tags/tag138.xml><?xml version="1.0" encoding="utf-8"?>
<p:tagLst xmlns:a="http://schemas.openxmlformats.org/drawingml/2006/main" xmlns:r="http://schemas.openxmlformats.org/officeDocument/2006/relationships" xmlns:p="http://schemas.openxmlformats.org/presentationml/2006/main">
  <p:tag name="NUM" val="5"/>
</p:tagLst>
</file>

<file path=ppt/tags/tag139.xml><?xml version="1.0" encoding="utf-8"?>
<p:tagLst xmlns:a="http://schemas.openxmlformats.org/drawingml/2006/main" xmlns:r="http://schemas.openxmlformats.org/officeDocument/2006/relationships" xmlns:p="http://schemas.openxmlformats.org/presentationml/2006/main">
  <p:tag name="NUM" val="1"/>
</p:tagLst>
</file>

<file path=ppt/tags/tag14.xml><?xml version="1.0" encoding="utf-8"?>
<p:tagLst xmlns:a="http://schemas.openxmlformats.org/drawingml/2006/main" xmlns:r="http://schemas.openxmlformats.org/officeDocument/2006/relationships" xmlns:p="http://schemas.openxmlformats.org/presentationml/2006/main">
  <p:tag name="NUM" val="2"/>
</p:tagLst>
</file>

<file path=ppt/tags/tag140.xml><?xml version="1.0" encoding="utf-8"?>
<p:tagLst xmlns:a="http://schemas.openxmlformats.org/drawingml/2006/main" xmlns:r="http://schemas.openxmlformats.org/officeDocument/2006/relationships" xmlns:p="http://schemas.openxmlformats.org/presentationml/2006/main">
  <p:tag name="NUM" val="2"/>
</p:tagLst>
</file>

<file path=ppt/tags/tag141.xml><?xml version="1.0" encoding="utf-8"?>
<p:tagLst xmlns:a="http://schemas.openxmlformats.org/drawingml/2006/main" xmlns:r="http://schemas.openxmlformats.org/officeDocument/2006/relationships" xmlns:p="http://schemas.openxmlformats.org/presentationml/2006/main">
  <p:tag name="NUM" val="3"/>
</p:tagLst>
</file>

<file path=ppt/tags/tag142.xml><?xml version="1.0" encoding="utf-8"?>
<p:tagLst xmlns:a="http://schemas.openxmlformats.org/drawingml/2006/main" xmlns:r="http://schemas.openxmlformats.org/officeDocument/2006/relationships" xmlns:p="http://schemas.openxmlformats.org/presentationml/2006/main">
  <p:tag name="NUM" val="4"/>
</p:tagLst>
</file>

<file path=ppt/tags/tag143.xml><?xml version="1.0" encoding="utf-8"?>
<p:tagLst xmlns:a="http://schemas.openxmlformats.org/drawingml/2006/main" xmlns:r="http://schemas.openxmlformats.org/officeDocument/2006/relationships" xmlns:p="http://schemas.openxmlformats.org/presentationml/2006/main">
  <p:tag name="NUM" val="1"/>
</p:tagLst>
</file>

<file path=ppt/tags/tag144.xml><?xml version="1.0" encoding="utf-8"?>
<p:tagLst xmlns:a="http://schemas.openxmlformats.org/drawingml/2006/main" xmlns:r="http://schemas.openxmlformats.org/officeDocument/2006/relationships" xmlns:p="http://schemas.openxmlformats.org/presentationml/2006/main">
  <p:tag name="NUM" val="2"/>
</p:tagLst>
</file>

<file path=ppt/tags/tag145.xml><?xml version="1.0" encoding="utf-8"?>
<p:tagLst xmlns:a="http://schemas.openxmlformats.org/drawingml/2006/main" xmlns:r="http://schemas.openxmlformats.org/officeDocument/2006/relationships" xmlns:p="http://schemas.openxmlformats.org/presentationml/2006/main">
  <p:tag name="NUM" val="3"/>
</p:tagLst>
</file>

<file path=ppt/tags/tag146.xml><?xml version="1.0" encoding="utf-8"?>
<p:tagLst xmlns:a="http://schemas.openxmlformats.org/drawingml/2006/main" xmlns:r="http://schemas.openxmlformats.org/officeDocument/2006/relationships" xmlns:p="http://schemas.openxmlformats.org/presentationml/2006/main">
  <p:tag name="NUM" val="4"/>
</p:tagLst>
</file>

<file path=ppt/tags/tag147.xml><?xml version="1.0" encoding="utf-8"?>
<p:tagLst xmlns:a="http://schemas.openxmlformats.org/drawingml/2006/main" xmlns:r="http://schemas.openxmlformats.org/officeDocument/2006/relationships" xmlns:p="http://schemas.openxmlformats.org/presentationml/2006/main">
  <p:tag name="NUM" val="1"/>
</p:tagLst>
</file>

<file path=ppt/tags/tag148.xml><?xml version="1.0" encoding="utf-8"?>
<p:tagLst xmlns:a="http://schemas.openxmlformats.org/drawingml/2006/main" xmlns:r="http://schemas.openxmlformats.org/officeDocument/2006/relationships" xmlns:p="http://schemas.openxmlformats.org/presentationml/2006/main">
  <p:tag name="NUM" val="2"/>
</p:tagLst>
</file>

<file path=ppt/tags/tag149.xml><?xml version="1.0" encoding="utf-8"?>
<p:tagLst xmlns:a="http://schemas.openxmlformats.org/drawingml/2006/main" xmlns:r="http://schemas.openxmlformats.org/officeDocument/2006/relationships" xmlns:p="http://schemas.openxmlformats.org/presentationml/2006/main">
  <p:tag name="NUM" val="3"/>
</p:tagLst>
</file>

<file path=ppt/tags/tag15.xml><?xml version="1.0" encoding="utf-8"?>
<p:tagLst xmlns:a="http://schemas.openxmlformats.org/drawingml/2006/main" xmlns:r="http://schemas.openxmlformats.org/officeDocument/2006/relationships" xmlns:p="http://schemas.openxmlformats.org/presentationml/2006/main">
  <p:tag name="NUM" val="3"/>
</p:tagLst>
</file>

<file path=ppt/tags/tag150.xml><?xml version="1.0" encoding="utf-8"?>
<p:tagLst xmlns:a="http://schemas.openxmlformats.org/drawingml/2006/main" xmlns:r="http://schemas.openxmlformats.org/officeDocument/2006/relationships" xmlns:p="http://schemas.openxmlformats.org/presentationml/2006/main">
  <p:tag name="NUM" val="4"/>
</p:tagLst>
</file>

<file path=ppt/tags/tag151.xml><?xml version="1.0" encoding="utf-8"?>
<p:tagLst xmlns:a="http://schemas.openxmlformats.org/drawingml/2006/main" xmlns:r="http://schemas.openxmlformats.org/officeDocument/2006/relationships" xmlns:p="http://schemas.openxmlformats.org/presentationml/2006/main">
  <p:tag name="NUM" val="5"/>
</p:tagLst>
</file>

<file path=ppt/tags/tag152.xml><?xml version="1.0" encoding="utf-8"?>
<p:tagLst xmlns:a="http://schemas.openxmlformats.org/drawingml/2006/main" xmlns:r="http://schemas.openxmlformats.org/officeDocument/2006/relationships" xmlns:p="http://schemas.openxmlformats.org/presentationml/2006/main">
  <p:tag name="NUM" val="1"/>
</p:tagLst>
</file>

<file path=ppt/tags/tag153.xml><?xml version="1.0" encoding="utf-8"?>
<p:tagLst xmlns:a="http://schemas.openxmlformats.org/drawingml/2006/main" xmlns:r="http://schemas.openxmlformats.org/officeDocument/2006/relationships" xmlns:p="http://schemas.openxmlformats.org/presentationml/2006/main">
  <p:tag name="NUM" val="2"/>
</p:tagLst>
</file>

<file path=ppt/tags/tag154.xml><?xml version="1.0" encoding="utf-8"?>
<p:tagLst xmlns:a="http://schemas.openxmlformats.org/drawingml/2006/main" xmlns:r="http://schemas.openxmlformats.org/officeDocument/2006/relationships" xmlns:p="http://schemas.openxmlformats.org/presentationml/2006/main">
  <p:tag name="NUM" val="3"/>
</p:tagLst>
</file>

<file path=ppt/tags/tag155.xml><?xml version="1.0" encoding="utf-8"?>
<p:tagLst xmlns:a="http://schemas.openxmlformats.org/drawingml/2006/main" xmlns:r="http://schemas.openxmlformats.org/officeDocument/2006/relationships" xmlns:p="http://schemas.openxmlformats.org/presentationml/2006/main">
  <p:tag name="NUM" val="4"/>
</p:tagLst>
</file>

<file path=ppt/tags/tag156.xml><?xml version="1.0" encoding="utf-8"?>
<p:tagLst xmlns:a="http://schemas.openxmlformats.org/drawingml/2006/main" xmlns:r="http://schemas.openxmlformats.org/officeDocument/2006/relationships" xmlns:p="http://schemas.openxmlformats.org/presentationml/2006/main">
  <p:tag name="NUM" val="1"/>
</p:tagLst>
</file>

<file path=ppt/tags/tag157.xml><?xml version="1.0" encoding="utf-8"?>
<p:tagLst xmlns:a="http://schemas.openxmlformats.org/drawingml/2006/main" xmlns:r="http://schemas.openxmlformats.org/officeDocument/2006/relationships" xmlns:p="http://schemas.openxmlformats.org/presentationml/2006/main">
  <p:tag name="NUM" val="2"/>
</p:tagLst>
</file>

<file path=ppt/tags/tag158.xml><?xml version="1.0" encoding="utf-8"?>
<p:tagLst xmlns:a="http://schemas.openxmlformats.org/drawingml/2006/main" xmlns:r="http://schemas.openxmlformats.org/officeDocument/2006/relationships" xmlns:p="http://schemas.openxmlformats.org/presentationml/2006/main">
  <p:tag name="NUM" val="3"/>
</p:tagLst>
</file>

<file path=ppt/tags/tag159.xml><?xml version="1.0" encoding="utf-8"?>
<p:tagLst xmlns:a="http://schemas.openxmlformats.org/drawingml/2006/main" xmlns:r="http://schemas.openxmlformats.org/officeDocument/2006/relationships" xmlns:p="http://schemas.openxmlformats.org/presentationml/2006/main">
  <p:tag name="NUM" val="4"/>
</p:tagLst>
</file>

<file path=ppt/tags/tag16.xml><?xml version="1.0" encoding="utf-8"?>
<p:tagLst xmlns:a="http://schemas.openxmlformats.org/drawingml/2006/main" xmlns:r="http://schemas.openxmlformats.org/officeDocument/2006/relationships" xmlns:p="http://schemas.openxmlformats.org/presentationml/2006/main">
  <p:tag name="NUM" val="4"/>
</p:tagLst>
</file>

<file path=ppt/tags/tag160.xml><?xml version="1.0" encoding="utf-8"?>
<p:tagLst xmlns:a="http://schemas.openxmlformats.org/drawingml/2006/main" xmlns:r="http://schemas.openxmlformats.org/officeDocument/2006/relationships" xmlns:p="http://schemas.openxmlformats.org/presentationml/2006/main">
  <p:tag name="NUM" val="5"/>
</p:tagLst>
</file>

<file path=ppt/tags/tag161.xml><?xml version="1.0" encoding="utf-8"?>
<p:tagLst xmlns:a="http://schemas.openxmlformats.org/drawingml/2006/main" xmlns:r="http://schemas.openxmlformats.org/officeDocument/2006/relationships" xmlns:p="http://schemas.openxmlformats.org/presentationml/2006/main">
  <p:tag name="NUM" val="1"/>
</p:tagLst>
</file>

<file path=ppt/tags/tag162.xml><?xml version="1.0" encoding="utf-8"?>
<p:tagLst xmlns:a="http://schemas.openxmlformats.org/drawingml/2006/main" xmlns:r="http://schemas.openxmlformats.org/officeDocument/2006/relationships" xmlns:p="http://schemas.openxmlformats.org/presentationml/2006/main">
  <p:tag name="NUM" val="2"/>
</p:tagLst>
</file>

<file path=ppt/tags/tag163.xml><?xml version="1.0" encoding="utf-8"?>
<p:tagLst xmlns:a="http://schemas.openxmlformats.org/drawingml/2006/main" xmlns:r="http://schemas.openxmlformats.org/officeDocument/2006/relationships" xmlns:p="http://schemas.openxmlformats.org/presentationml/2006/main">
  <p:tag name="NUM" val="3"/>
</p:tagLst>
</file>

<file path=ppt/tags/tag164.xml><?xml version="1.0" encoding="utf-8"?>
<p:tagLst xmlns:a="http://schemas.openxmlformats.org/drawingml/2006/main" xmlns:r="http://schemas.openxmlformats.org/officeDocument/2006/relationships" xmlns:p="http://schemas.openxmlformats.org/presentationml/2006/main">
  <p:tag name="NUM" val="4"/>
</p:tagLst>
</file>

<file path=ppt/tags/tag165.xml><?xml version="1.0" encoding="utf-8"?>
<p:tagLst xmlns:a="http://schemas.openxmlformats.org/drawingml/2006/main" xmlns:r="http://schemas.openxmlformats.org/officeDocument/2006/relationships" xmlns:p="http://schemas.openxmlformats.org/presentationml/2006/main">
  <p:tag name="NUM" val="5"/>
</p:tagLst>
</file>

<file path=ppt/tags/tag166.xml><?xml version="1.0" encoding="utf-8"?>
<p:tagLst xmlns:a="http://schemas.openxmlformats.org/drawingml/2006/main" xmlns:r="http://schemas.openxmlformats.org/officeDocument/2006/relationships" xmlns:p="http://schemas.openxmlformats.org/presentationml/2006/main">
  <p:tag name="NUM" val="1"/>
</p:tagLst>
</file>

<file path=ppt/tags/tag167.xml><?xml version="1.0" encoding="utf-8"?>
<p:tagLst xmlns:a="http://schemas.openxmlformats.org/drawingml/2006/main" xmlns:r="http://schemas.openxmlformats.org/officeDocument/2006/relationships" xmlns:p="http://schemas.openxmlformats.org/presentationml/2006/main">
  <p:tag name="NUM" val="2"/>
</p:tagLst>
</file>

<file path=ppt/tags/tag168.xml><?xml version="1.0" encoding="utf-8"?>
<p:tagLst xmlns:a="http://schemas.openxmlformats.org/drawingml/2006/main" xmlns:r="http://schemas.openxmlformats.org/officeDocument/2006/relationships" xmlns:p="http://schemas.openxmlformats.org/presentationml/2006/main">
  <p:tag name="NUM" val="3"/>
</p:tagLst>
</file>

<file path=ppt/tags/tag169.xml><?xml version="1.0" encoding="utf-8"?>
<p:tagLst xmlns:a="http://schemas.openxmlformats.org/drawingml/2006/main" xmlns:r="http://schemas.openxmlformats.org/officeDocument/2006/relationships" xmlns:p="http://schemas.openxmlformats.org/presentationml/2006/main">
  <p:tag name="NUM" val="4"/>
</p:tagLst>
</file>

<file path=ppt/tags/tag17.xml><?xml version="1.0" encoding="utf-8"?>
<p:tagLst xmlns:a="http://schemas.openxmlformats.org/drawingml/2006/main" xmlns:r="http://schemas.openxmlformats.org/officeDocument/2006/relationships" xmlns:p="http://schemas.openxmlformats.org/presentationml/2006/main">
  <p:tag name="NUM" val="1"/>
</p:tagLst>
</file>

<file path=ppt/tags/tag170.xml><?xml version="1.0" encoding="utf-8"?>
<p:tagLst xmlns:a="http://schemas.openxmlformats.org/drawingml/2006/main" xmlns:r="http://schemas.openxmlformats.org/officeDocument/2006/relationships" xmlns:p="http://schemas.openxmlformats.org/presentationml/2006/main">
  <p:tag name="NUM" val="5"/>
</p:tagLst>
</file>

<file path=ppt/tags/tag171.xml><?xml version="1.0" encoding="utf-8"?>
<p:tagLst xmlns:a="http://schemas.openxmlformats.org/drawingml/2006/main" xmlns:r="http://schemas.openxmlformats.org/officeDocument/2006/relationships" xmlns:p="http://schemas.openxmlformats.org/presentationml/2006/main">
  <p:tag name="NUM" val="6"/>
</p:tagLst>
</file>

<file path=ppt/tags/tag172.xml><?xml version="1.0" encoding="utf-8"?>
<p:tagLst xmlns:a="http://schemas.openxmlformats.org/drawingml/2006/main" xmlns:r="http://schemas.openxmlformats.org/officeDocument/2006/relationships" xmlns:p="http://schemas.openxmlformats.org/presentationml/2006/main">
  <p:tag name="NUM" val="7"/>
</p:tagLst>
</file>

<file path=ppt/tags/tag173.xml><?xml version="1.0" encoding="utf-8"?>
<p:tagLst xmlns:a="http://schemas.openxmlformats.org/drawingml/2006/main" xmlns:r="http://schemas.openxmlformats.org/officeDocument/2006/relationships" xmlns:p="http://schemas.openxmlformats.org/presentationml/2006/main">
  <p:tag name="NUM" val="8"/>
</p:tagLst>
</file>

<file path=ppt/tags/tag174.xml><?xml version="1.0" encoding="utf-8"?>
<p:tagLst xmlns:a="http://schemas.openxmlformats.org/drawingml/2006/main" xmlns:r="http://schemas.openxmlformats.org/officeDocument/2006/relationships" xmlns:p="http://schemas.openxmlformats.org/presentationml/2006/main">
  <p:tag name="NUM" val="1"/>
</p:tagLst>
</file>

<file path=ppt/tags/tag175.xml><?xml version="1.0" encoding="utf-8"?>
<p:tagLst xmlns:a="http://schemas.openxmlformats.org/drawingml/2006/main" xmlns:r="http://schemas.openxmlformats.org/officeDocument/2006/relationships" xmlns:p="http://schemas.openxmlformats.org/presentationml/2006/main">
  <p:tag name="NUM" val="2"/>
</p:tagLst>
</file>

<file path=ppt/tags/tag176.xml><?xml version="1.0" encoding="utf-8"?>
<p:tagLst xmlns:a="http://schemas.openxmlformats.org/drawingml/2006/main" xmlns:r="http://schemas.openxmlformats.org/officeDocument/2006/relationships" xmlns:p="http://schemas.openxmlformats.org/presentationml/2006/main">
  <p:tag name="NUM" val="3"/>
</p:tagLst>
</file>

<file path=ppt/tags/tag177.xml><?xml version="1.0" encoding="utf-8"?>
<p:tagLst xmlns:a="http://schemas.openxmlformats.org/drawingml/2006/main" xmlns:r="http://schemas.openxmlformats.org/officeDocument/2006/relationships" xmlns:p="http://schemas.openxmlformats.org/presentationml/2006/main">
  <p:tag name="NUM" val="4"/>
</p:tagLst>
</file>

<file path=ppt/tags/tag178.xml><?xml version="1.0" encoding="utf-8"?>
<p:tagLst xmlns:a="http://schemas.openxmlformats.org/drawingml/2006/main" xmlns:r="http://schemas.openxmlformats.org/officeDocument/2006/relationships" xmlns:p="http://schemas.openxmlformats.org/presentationml/2006/main">
  <p:tag name="NUM" val="5"/>
</p:tagLst>
</file>

<file path=ppt/tags/tag179.xml><?xml version="1.0" encoding="utf-8"?>
<p:tagLst xmlns:a="http://schemas.openxmlformats.org/drawingml/2006/main" xmlns:r="http://schemas.openxmlformats.org/officeDocument/2006/relationships" xmlns:p="http://schemas.openxmlformats.org/presentationml/2006/main">
  <p:tag name="NUM" val="1"/>
</p:tagLst>
</file>

<file path=ppt/tags/tag18.xml><?xml version="1.0" encoding="utf-8"?>
<p:tagLst xmlns:a="http://schemas.openxmlformats.org/drawingml/2006/main" xmlns:r="http://schemas.openxmlformats.org/officeDocument/2006/relationships" xmlns:p="http://schemas.openxmlformats.org/presentationml/2006/main">
  <p:tag name="NUM" val="2"/>
</p:tagLst>
</file>

<file path=ppt/tags/tag180.xml><?xml version="1.0" encoding="utf-8"?>
<p:tagLst xmlns:a="http://schemas.openxmlformats.org/drawingml/2006/main" xmlns:r="http://schemas.openxmlformats.org/officeDocument/2006/relationships" xmlns:p="http://schemas.openxmlformats.org/presentationml/2006/main">
  <p:tag name="NUM" val="2"/>
</p:tagLst>
</file>

<file path=ppt/tags/tag181.xml><?xml version="1.0" encoding="utf-8"?>
<p:tagLst xmlns:a="http://schemas.openxmlformats.org/drawingml/2006/main" xmlns:r="http://schemas.openxmlformats.org/officeDocument/2006/relationships" xmlns:p="http://schemas.openxmlformats.org/presentationml/2006/main">
  <p:tag name="NUM" val="3"/>
</p:tagLst>
</file>

<file path=ppt/tags/tag182.xml><?xml version="1.0" encoding="utf-8"?>
<p:tagLst xmlns:a="http://schemas.openxmlformats.org/drawingml/2006/main" xmlns:r="http://schemas.openxmlformats.org/officeDocument/2006/relationships" xmlns:p="http://schemas.openxmlformats.org/presentationml/2006/main">
  <p:tag name="NUM" val="4"/>
</p:tagLst>
</file>

<file path=ppt/tags/tag183.xml><?xml version="1.0" encoding="utf-8"?>
<p:tagLst xmlns:a="http://schemas.openxmlformats.org/drawingml/2006/main" xmlns:r="http://schemas.openxmlformats.org/officeDocument/2006/relationships" xmlns:p="http://schemas.openxmlformats.org/presentationml/2006/main">
  <p:tag name="NUM" val="5"/>
</p:tagLst>
</file>

<file path=ppt/tags/tag184.xml><?xml version="1.0" encoding="utf-8"?>
<p:tagLst xmlns:a="http://schemas.openxmlformats.org/drawingml/2006/main" xmlns:r="http://schemas.openxmlformats.org/officeDocument/2006/relationships" xmlns:p="http://schemas.openxmlformats.org/presentationml/2006/main">
  <p:tag name="NUM" val="1"/>
</p:tagLst>
</file>

<file path=ppt/tags/tag185.xml><?xml version="1.0" encoding="utf-8"?>
<p:tagLst xmlns:a="http://schemas.openxmlformats.org/drawingml/2006/main" xmlns:r="http://schemas.openxmlformats.org/officeDocument/2006/relationships" xmlns:p="http://schemas.openxmlformats.org/presentationml/2006/main">
  <p:tag name="NUM" val="2"/>
</p:tagLst>
</file>

<file path=ppt/tags/tag186.xml><?xml version="1.0" encoding="utf-8"?>
<p:tagLst xmlns:a="http://schemas.openxmlformats.org/drawingml/2006/main" xmlns:r="http://schemas.openxmlformats.org/officeDocument/2006/relationships" xmlns:p="http://schemas.openxmlformats.org/presentationml/2006/main">
  <p:tag name="NUM" val="3"/>
</p:tagLst>
</file>

<file path=ppt/tags/tag187.xml><?xml version="1.0" encoding="utf-8"?>
<p:tagLst xmlns:a="http://schemas.openxmlformats.org/drawingml/2006/main" xmlns:r="http://schemas.openxmlformats.org/officeDocument/2006/relationships" xmlns:p="http://schemas.openxmlformats.org/presentationml/2006/main">
  <p:tag name="NUM" val="4"/>
</p:tagLst>
</file>

<file path=ppt/tags/tag188.xml><?xml version="1.0" encoding="utf-8"?>
<p:tagLst xmlns:a="http://schemas.openxmlformats.org/drawingml/2006/main" xmlns:r="http://schemas.openxmlformats.org/officeDocument/2006/relationships" xmlns:p="http://schemas.openxmlformats.org/presentationml/2006/main">
  <p:tag name="NUM" val="5"/>
</p:tagLst>
</file>

<file path=ppt/tags/tag189.xml><?xml version="1.0" encoding="utf-8"?>
<p:tagLst xmlns:a="http://schemas.openxmlformats.org/drawingml/2006/main" xmlns:r="http://schemas.openxmlformats.org/officeDocument/2006/relationships" xmlns:p="http://schemas.openxmlformats.org/presentationml/2006/main">
  <p:tag name="NUM" val="1"/>
</p:tagLst>
</file>

<file path=ppt/tags/tag19.xml><?xml version="1.0" encoding="utf-8"?>
<p:tagLst xmlns:a="http://schemas.openxmlformats.org/drawingml/2006/main" xmlns:r="http://schemas.openxmlformats.org/officeDocument/2006/relationships" xmlns:p="http://schemas.openxmlformats.org/presentationml/2006/main">
  <p:tag name="NUM" val="3"/>
</p:tagLst>
</file>

<file path=ppt/tags/tag190.xml><?xml version="1.0" encoding="utf-8"?>
<p:tagLst xmlns:a="http://schemas.openxmlformats.org/drawingml/2006/main" xmlns:r="http://schemas.openxmlformats.org/officeDocument/2006/relationships" xmlns:p="http://schemas.openxmlformats.org/presentationml/2006/main">
  <p:tag name="NUM" val="2"/>
</p:tagLst>
</file>

<file path=ppt/tags/tag191.xml><?xml version="1.0" encoding="utf-8"?>
<p:tagLst xmlns:a="http://schemas.openxmlformats.org/drawingml/2006/main" xmlns:r="http://schemas.openxmlformats.org/officeDocument/2006/relationships" xmlns:p="http://schemas.openxmlformats.org/presentationml/2006/main">
  <p:tag name="NUM" val="3"/>
</p:tagLst>
</file>

<file path=ppt/tags/tag192.xml><?xml version="1.0" encoding="utf-8"?>
<p:tagLst xmlns:a="http://schemas.openxmlformats.org/drawingml/2006/main" xmlns:r="http://schemas.openxmlformats.org/officeDocument/2006/relationships" xmlns:p="http://schemas.openxmlformats.org/presentationml/2006/main">
  <p:tag name="NUM" val="4"/>
</p:tagLst>
</file>

<file path=ppt/tags/tag193.xml><?xml version="1.0" encoding="utf-8"?>
<p:tagLst xmlns:a="http://schemas.openxmlformats.org/drawingml/2006/main" xmlns:r="http://schemas.openxmlformats.org/officeDocument/2006/relationships" xmlns:p="http://schemas.openxmlformats.org/presentationml/2006/main">
  <p:tag name="NUM" val="5"/>
</p:tagLst>
</file>

<file path=ppt/tags/tag194.xml><?xml version="1.0" encoding="utf-8"?>
<p:tagLst xmlns:a="http://schemas.openxmlformats.org/drawingml/2006/main" xmlns:r="http://schemas.openxmlformats.org/officeDocument/2006/relationships" xmlns:p="http://schemas.openxmlformats.org/presentationml/2006/main">
  <p:tag name="NUM" val="1"/>
</p:tagLst>
</file>

<file path=ppt/tags/tag195.xml><?xml version="1.0" encoding="utf-8"?>
<p:tagLst xmlns:a="http://schemas.openxmlformats.org/drawingml/2006/main" xmlns:r="http://schemas.openxmlformats.org/officeDocument/2006/relationships" xmlns:p="http://schemas.openxmlformats.org/presentationml/2006/main">
  <p:tag name="NUM" val="2"/>
</p:tagLst>
</file>

<file path=ppt/tags/tag196.xml><?xml version="1.0" encoding="utf-8"?>
<p:tagLst xmlns:a="http://schemas.openxmlformats.org/drawingml/2006/main" xmlns:r="http://schemas.openxmlformats.org/officeDocument/2006/relationships" xmlns:p="http://schemas.openxmlformats.org/presentationml/2006/main">
  <p:tag name="NUM" val="3"/>
</p:tagLst>
</file>

<file path=ppt/tags/tag197.xml><?xml version="1.0" encoding="utf-8"?>
<p:tagLst xmlns:a="http://schemas.openxmlformats.org/drawingml/2006/main" xmlns:r="http://schemas.openxmlformats.org/officeDocument/2006/relationships" xmlns:p="http://schemas.openxmlformats.org/presentationml/2006/main">
  <p:tag name="NUM" val="4"/>
</p:tagLst>
</file>

<file path=ppt/tags/tag198.xml><?xml version="1.0" encoding="utf-8"?>
<p:tagLst xmlns:a="http://schemas.openxmlformats.org/drawingml/2006/main" xmlns:r="http://schemas.openxmlformats.org/officeDocument/2006/relationships" xmlns:p="http://schemas.openxmlformats.org/presentationml/2006/main">
  <p:tag name="NUM" val="1"/>
</p:tagLst>
</file>

<file path=ppt/tags/tag199.xml><?xml version="1.0" encoding="utf-8"?>
<p:tagLst xmlns:a="http://schemas.openxmlformats.org/drawingml/2006/main" xmlns:r="http://schemas.openxmlformats.org/officeDocument/2006/relationships" xmlns:p="http://schemas.openxmlformats.org/presentationml/2006/main">
  <p:tag name="NUM" val="2"/>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20.xml><?xml version="1.0" encoding="utf-8"?>
<p:tagLst xmlns:a="http://schemas.openxmlformats.org/drawingml/2006/main" xmlns:r="http://schemas.openxmlformats.org/officeDocument/2006/relationships" xmlns:p="http://schemas.openxmlformats.org/presentationml/2006/main">
  <p:tag name="NUM" val="4"/>
</p:tagLst>
</file>

<file path=ppt/tags/tag200.xml><?xml version="1.0" encoding="utf-8"?>
<p:tagLst xmlns:a="http://schemas.openxmlformats.org/drawingml/2006/main" xmlns:r="http://schemas.openxmlformats.org/officeDocument/2006/relationships" xmlns:p="http://schemas.openxmlformats.org/presentationml/2006/main">
  <p:tag name="NUM" val="3"/>
</p:tagLst>
</file>

<file path=ppt/tags/tag201.xml><?xml version="1.0" encoding="utf-8"?>
<p:tagLst xmlns:a="http://schemas.openxmlformats.org/drawingml/2006/main" xmlns:r="http://schemas.openxmlformats.org/officeDocument/2006/relationships" xmlns:p="http://schemas.openxmlformats.org/presentationml/2006/main">
  <p:tag name="NUM" val="4"/>
</p:tagLst>
</file>

<file path=ppt/tags/tag202.xml><?xml version="1.0" encoding="utf-8"?>
<p:tagLst xmlns:a="http://schemas.openxmlformats.org/drawingml/2006/main" xmlns:r="http://schemas.openxmlformats.org/officeDocument/2006/relationships" xmlns:p="http://schemas.openxmlformats.org/presentationml/2006/main">
  <p:tag name="NUM" val="1"/>
</p:tagLst>
</file>

<file path=ppt/tags/tag203.xml><?xml version="1.0" encoding="utf-8"?>
<p:tagLst xmlns:a="http://schemas.openxmlformats.org/drawingml/2006/main" xmlns:r="http://schemas.openxmlformats.org/officeDocument/2006/relationships" xmlns:p="http://schemas.openxmlformats.org/presentationml/2006/main">
  <p:tag name="NUM" val="2"/>
</p:tagLst>
</file>

<file path=ppt/tags/tag204.xml><?xml version="1.0" encoding="utf-8"?>
<p:tagLst xmlns:a="http://schemas.openxmlformats.org/drawingml/2006/main" xmlns:r="http://schemas.openxmlformats.org/officeDocument/2006/relationships" xmlns:p="http://schemas.openxmlformats.org/presentationml/2006/main">
  <p:tag name="NUM" val="3"/>
</p:tagLst>
</file>

<file path=ppt/tags/tag205.xml><?xml version="1.0" encoding="utf-8"?>
<p:tagLst xmlns:a="http://schemas.openxmlformats.org/drawingml/2006/main" xmlns:r="http://schemas.openxmlformats.org/officeDocument/2006/relationships" xmlns:p="http://schemas.openxmlformats.org/presentationml/2006/main">
  <p:tag name="NUM" val="4"/>
</p:tagLst>
</file>

<file path=ppt/tags/tag206.xml><?xml version="1.0" encoding="utf-8"?>
<p:tagLst xmlns:a="http://schemas.openxmlformats.org/drawingml/2006/main" xmlns:r="http://schemas.openxmlformats.org/officeDocument/2006/relationships" xmlns:p="http://schemas.openxmlformats.org/presentationml/2006/main">
  <p:tag name="NUM" val="1"/>
</p:tagLst>
</file>

<file path=ppt/tags/tag207.xml><?xml version="1.0" encoding="utf-8"?>
<p:tagLst xmlns:a="http://schemas.openxmlformats.org/drawingml/2006/main" xmlns:r="http://schemas.openxmlformats.org/officeDocument/2006/relationships" xmlns:p="http://schemas.openxmlformats.org/presentationml/2006/main">
  <p:tag name="NUM" val="2"/>
</p:tagLst>
</file>

<file path=ppt/tags/tag208.xml><?xml version="1.0" encoding="utf-8"?>
<p:tagLst xmlns:a="http://schemas.openxmlformats.org/drawingml/2006/main" xmlns:r="http://schemas.openxmlformats.org/officeDocument/2006/relationships" xmlns:p="http://schemas.openxmlformats.org/presentationml/2006/main">
  <p:tag name="NUM" val="3"/>
</p:tagLst>
</file>

<file path=ppt/tags/tag209.xml><?xml version="1.0" encoding="utf-8"?>
<p:tagLst xmlns:a="http://schemas.openxmlformats.org/drawingml/2006/main" xmlns:r="http://schemas.openxmlformats.org/officeDocument/2006/relationships" xmlns:p="http://schemas.openxmlformats.org/presentationml/2006/main">
  <p:tag name="NUM" val="4"/>
</p:tagLst>
</file>

<file path=ppt/tags/tag21.xml><?xml version="1.0" encoding="utf-8"?>
<p:tagLst xmlns:a="http://schemas.openxmlformats.org/drawingml/2006/main" xmlns:r="http://schemas.openxmlformats.org/officeDocument/2006/relationships" xmlns:p="http://schemas.openxmlformats.org/presentationml/2006/main">
  <p:tag name="NUM" val="1"/>
</p:tagLst>
</file>

<file path=ppt/tags/tag210.xml><?xml version="1.0" encoding="utf-8"?>
<p:tagLst xmlns:a="http://schemas.openxmlformats.org/drawingml/2006/main" xmlns:r="http://schemas.openxmlformats.org/officeDocument/2006/relationships" xmlns:p="http://schemas.openxmlformats.org/presentationml/2006/main">
  <p:tag name="NUM" val="1"/>
</p:tagLst>
</file>

<file path=ppt/tags/tag211.xml><?xml version="1.0" encoding="utf-8"?>
<p:tagLst xmlns:a="http://schemas.openxmlformats.org/drawingml/2006/main" xmlns:r="http://schemas.openxmlformats.org/officeDocument/2006/relationships" xmlns:p="http://schemas.openxmlformats.org/presentationml/2006/main">
  <p:tag name="NUM" val="2"/>
</p:tagLst>
</file>

<file path=ppt/tags/tag212.xml><?xml version="1.0" encoding="utf-8"?>
<p:tagLst xmlns:a="http://schemas.openxmlformats.org/drawingml/2006/main" xmlns:r="http://schemas.openxmlformats.org/officeDocument/2006/relationships" xmlns:p="http://schemas.openxmlformats.org/presentationml/2006/main">
  <p:tag name="NUM" val="3"/>
</p:tagLst>
</file>

<file path=ppt/tags/tag213.xml><?xml version="1.0" encoding="utf-8"?>
<p:tagLst xmlns:a="http://schemas.openxmlformats.org/drawingml/2006/main" xmlns:r="http://schemas.openxmlformats.org/officeDocument/2006/relationships" xmlns:p="http://schemas.openxmlformats.org/presentationml/2006/main">
  <p:tag name="NUM" val="4"/>
</p:tagLst>
</file>

<file path=ppt/tags/tag214.xml><?xml version="1.0" encoding="utf-8"?>
<p:tagLst xmlns:a="http://schemas.openxmlformats.org/drawingml/2006/main" xmlns:r="http://schemas.openxmlformats.org/officeDocument/2006/relationships" xmlns:p="http://schemas.openxmlformats.org/presentationml/2006/main">
  <p:tag name="NUM" val="5"/>
</p:tagLst>
</file>

<file path=ppt/tags/tag215.xml><?xml version="1.0" encoding="utf-8"?>
<p:tagLst xmlns:a="http://schemas.openxmlformats.org/drawingml/2006/main" xmlns:r="http://schemas.openxmlformats.org/officeDocument/2006/relationships" xmlns:p="http://schemas.openxmlformats.org/presentationml/2006/main">
  <p:tag name="NUM" val="1"/>
</p:tagLst>
</file>

<file path=ppt/tags/tag216.xml><?xml version="1.0" encoding="utf-8"?>
<p:tagLst xmlns:a="http://schemas.openxmlformats.org/drawingml/2006/main" xmlns:r="http://schemas.openxmlformats.org/officeDocument/2006/relationships" xmlns:p="http://schemas.openxmlformats.org/presentationml/2006/main">
  <p:tag name="NUM" val="2"/>
</p:tagLst>
</file>

<file path=ppt/tags/tag217.xml><?xml version="1.0" encoding="utf-8"?>
<p:tagLst xmlns:a="http://schemas.openxmlformats.org/drawingml/2006/main" xmlns:r="http://schemas.openxmlformats.org/officeDocument/2006/relationships" xmlns:p="http://schemas.openxmlformats.org/presentationml/2006/main">
  <p:tag name="NUM" val="3"/>
</p:tagLst>
</file>

<file path=ppt/tags/tag218.xml><?xml version="1.0" encoding="utf-8"?>
<p:tagLst xmlns:a="http://schemas.openxmlformats.org/drawingml/2006/main" xmlns:r="http://schemas.openxmlformats.org/officeDocument/2006/relationships" xmlns:p="http://schemas.openxmlformats.org/presentationml/2006/main">
  <p:tag name="NUM" val="4"/>
</p:tagLst>
</file>

<file path=ppt/tags/tag219.xml><?xml version="1.0" encoding="utf-8"?>
<p:tagLst xmlns:a="http://schemas.openxmlformats.org/drawingml/2006/main" xmlns:r="http://schemas.openxmlformats.org/officeDocument/2006/relationships" xmlns:p="http://schemas.openxmlformats.org/presentationml/2006/main">
  <p:tag name="NUM" val="1"/>
</p:tagLst>
</file>

<file path=ppt/tags/tag22.xml><?xml version="1.0" encoding="utf-8"?>
<p:tagLst xmlns:a="http://schemas.openxmlformats.org/drawingml/2006/main" xmlns:r="http://schemas.openxmlformats.org/officeDocument/2006/relationships" xmlns:p="http://schemas.openxmlformats.org/presentationml/2006/main">
  <p:tag name="NUM" val="2"/>
</p:tagLst>
</file>

<file path=ppt/tags/tag220.xml><?xml version="1.0" encoding="utf-8"?>
<p:tagLst xmlns:a="http://schemas.openxmlformats.org/drawingml/2006/main" xmlns:r="http://schemas.openxmlformats.org/officeDocument/2006/relationships" xmlns:p="http://schemas.openxmlformats.org/presentationml/2006/main">
  <p:tag name="NUM" val="2"/>
</p:tagLst>
</file>

<file path=ppt/tags/tag221.xml><?xml version="1.0" encoding="utf-8"?>
<p:tagLst xmlns:a="http://schemas.openxmlformats.org/drawingml/2006/main" xmlns:r="http://schemas.openxmlformats.org/officeDocument/2006/relationships" xmlns:p="http://schemas.openxmlformats.org/presentationml/2006/main">
  <p:tag name="NUM" val="3"/>
</p:tagLst>
</file>

<file path=ppt/tags/tag222.xml><?xml version="1.0" encoding="utf-8"?>
<p:tagLst xmlns:a="http://schemas.openxmlformats.org/drawingml/2006/main" xmlns:r="http://schemas.openxmlformats.org/officeDocument/2006/relationships" xmlns:p="http://schemas.openxmlformats.org/presentationml/2006/main">
  <p:tag name="NUM" val="4"/>
</p:tagLst>
</file>

<file path=ppt/tags/tag223.xml><?xml version="1.0" encoding="utf-8"?>
<p:tagLst xmlns:a="http://schemas.openxmlformats.org/drawingml/2006/main" xmlns:r="http://schemas.openxmlformats.org/officeDocument/2006/relationships" xmlns:p="http://schemas.openxmlformats.org/presentationml/2006/main">
  <p:tag name="NUM" val="1"/>
</p:tagLst>
</file>

<file path=ppt/tags/tag224.xml><?xml version="1.0" encoding="utf-8"?>
<p:tagLst xmlns:a="http://schemas.openxmlformats.org/drawingml/2006/main" xmlns:r="http://schemas.openxmlformats.org/officeDocument/2006/relationships" xmlns:p="http://schemas.openxmlformats.org/presentationml/2006/main">
  <p:tag name="NUM" val="2"/>
</p:tagLst>
</file>

<file path=ppt/tags/tag225.xml><?xml version="1.0" encoding="utf-8"?>
<p:tagLst xmlns:a="http://schemas.openxmlformats.org/drawingml/2006/main" xmlns:r="http://schemas.openxmlformats.org/officeDocument/2006/relationships" xmlns:p="http://schemas.openxmlformats.org/presentationml/2006/main">
  <p:tag name="NUM" val="3"/>
</p:tagLst>
</file>

<file path=ppt/tags/tag226.xml><?xml version="1.0" encoding="utf-8"?>
<p:tagLst xmlns:a="http://schemas.openxmlformats.org/drawingml/2006/main" xmlns:r="http://schemas.openxmlformats.org/officeDocument/2006/relationships" xmlns:p="http://schemas.openxmlformats.org/presentationml/2006/main">
  <p:tag name="NUM" val="4"/>
</p:tagLst>
</file>

<file path=ppt/tags/tag227.xml><?xml version="1.0" encoding="utf-8"?>
<p:tagLst xmlns:a="http://schemas.openxmlformats.org/drawingml/2006/main" xmlns:r="http://schemas.openxmlformats.org/officeDocument/2006/relationships" xmlns:p="http://schemas.openxmlformats.org/presentationml/2006/main">
  <p:tag name="NUM" val="1"/>
</p:tagLst>
</file>

<file path=ppt/tags/tag228.xml><?xml version="1.0" encoding="utf-8"?>
<p:tagLst xmlns:a="http://schemas.openxmlformats.org/drawingml/2006/main" xmlns:r="http://schemas.openxmlformats.org/officeDocument/2006/relationships" xmlns:p="http://schemas.openxmlformats.org/presentationml/2006/main">
  <p:tag name="NUM" val="2"/>
</p:tagLst>
</file>

<file path=ppt/tags/tag229.xml><?xml version="1.0" encoding="utf-8"?>
<p:tagLst xmlns:a="http://schemas.openxmlformats.org/drawingml/2006/main" xmlns:r="http://schemas.openxmlformats.org/officeDocument/2006/relationships" xmlns:p="http://schemas.openxmlformats.org/presentationml/2006/main">
  <p:tag name="NUM" val="3"/>
</p:tagLst>
</file>

<file path=ppt/tags/tag23.xml><?xml version="1.0" encoding="utf-8"?>
<p:tagLst xmlns:a="http://schemas.openxmlformats.org/drawingml/2006/main" xmlns:r="http://schemas.openxmlformats.org/officeDocument/2006/relationships" xmlns:p="http://schemas.openxmlformats.org/presentationml/2006/main">
  <p:tag name="NUM" val="3"/>
</p:tagLst>
</file>

<file path=ppt/tags/tag230.xml><?xml version="1.0" encoding="utf-8"?>
<p:tagLst xmlns:a="http://schemas.openxmlformats.org/drawingml/2006/main" xmlns:r="http://schemas.openxmlformats.org/officeDocument/2006/relationships" xmlns:p="http://schemas.openxmlformats.org/presentationml/2006/main">
  <p:tag name="NUM" val="4"/>
</p:tagLst>
</file>

<file path=ppt/tags/tag231.xml><?xml version="1.0" encoding="utf-8"?>
<p:tagLst xmlns:a="http://schemas.openxmlformats.org/drawingml/2006/main" xmlns:r="http://schemas.openxmlformats.org/officeDocument/2006/relationships" xmlns:p="http://schemas.openxmlformats.org/presentationml/2006/main">
  <p:tag name="NUM" val="1"/>
</p:tagLst>
</file>

<file path=ppt/tags/tag232.xml><?xml version="1.0" encoding="utf-8"?>
<p:tagLst xmlns:a="http://schemas.openxmlformats.org/drawingml/2006/main" xmlns:r="http://schemas.openxmlformats.org/officeDocument/2006/relationships" xmlns:p="http://schemas.openxmlformats.org/presentationml/2006/main">
  <p:tag name="NUM" val="2"/>
</p:tagLst>
</file>

<file path=ppt/tags/tag233.xml><?xml version="1.0" encoding="utf-8"?>
<p:tagLst xmlns:a="http://schemas.openxmlformats.org/drawingml/2006/main" xmlns:r="http://schemas.openxmlformats.org/officeDocument/2006/relationships" xmlns:p="http://schemas.openxmlformats.org/presentationml/2006/main">
  <p:tag name="NUM" val="3"/>
</p:tagLst>
</file>

<file path=ppt/tags/tag234.xml><?xml version="1.0" encoding="utf-8"?>
<p:tagLst xmlns:a="http://schemas.openxmlformats.org/drawingml/2006/main" xmlns:r="http://schemas.openxmlformats.org/officeDocument/2006/relationships" xmlns:p="http://schemas.openxmlformats.org/presentationml/2006/main">
  <p:tag name="NUM" val="4"/>
</p:tagLst>
</file>

<file path=ppt/tags/tag235.xml><?xml version="1.0" encoding="utf-8"?>
<p:tagLst xmlns:a="http://schemas.openxmlformats.org/drawingml/2006/main" xmlns:r="http://schemas.openxmlformats.org/officeDocument/2006/relationships" xmlns:p="http://schemas.openxmlformats.org/presentationml/2006/main">
  <p:tag name="NUM" val="1"/>
</p:tagLst>
</file>

<file path=ppt/tags/tag236.xml><?xml version="1.0" encoding="utf-8"?>
<p:tagLst xmlns:a="http://schemas.openxmlformats.org/drawingml/2006/main" xmlns:r="http://schemas.openxmlformats.org/officeDocument/2006/relationships" xmlns:p="http://schemas.openxmlformats.org/presentationml/2006/main">
  <p:tag name="NUM" val="2"/>
</p:tagLst>
</file>

<file path=ppt/tags/tag237.xml><?xml version="1.0" encoding="utf-8"?>
<p:tagLst xmlns:a="http://schemas.openxmlformats.org/drawingml/2006/main" xmlns:r="http://schemas.openxmlformats.org/officeDocument/2006/relationships" xmlns:p="http://schemas.openxmlformats.org/presentationml/2006/main">
  <p:tag name="NUM" val="3"/>
</p:tagLst>
</file>

<file path=ppt/tags/tag238.xml><?xml version="1.0" encoding="utf-8"?>
<p:tagLst xmlns:a="http://schemas.openxmlformats.org/drawingml/2006/main" xmlns:r="http://schemas.openxmlformats.org/officeDocument/2006/relationships" xmlns:p="http://schemas.openxmlformats.org/presentationml/2006/main">
  <p:tag name="NUM" val="4"/>
</p:tagLst>
</file>

<file path=ppt/tags/tag239.xml><?xml version="1.0" encoding="utf-8"?>
<p:tagLst xmlns:a="http://schemas.openxmlformats.org/drawingml/2006/main" xmlns:r="http://schemas.openxmlformats.org/officeDocument/2006/relationships" xmlns:p="http://schemas.openxmlformats.org/presentationml/2006/main">
  <p:tag name="NUM" val="1"/>
</p:tagLst>
</file>

<file path=ppt/tags/tag24.xml><?xml version="1.0" encoding="utf-8"?>
<p:tagLst xmlns:a="http://schemas.openxmlformats.org/drawingml/2006/main" xmlns:r="http://schemas.openxmlformats.org/officeDocument/2006/relationships" xmlns:p="http://schemas.openxmlformats.org/presentationml/2006/main">
  <p:tag name="NUM" val="4"/>
</p:tagLst>
</file>

<file path=ppt/tags/tag240.xml><?xml version="1.0" encoding="utf-8"?>
<p:tagLst xmlns:a="http://schemas.openxmlformats.org/drawingml/2006/main" xmlns:r="http://schemas.openxmlformats.org/officeDocument/2006/relationships" xmlns:p="http://schemas.openxmlformats.org/presentationml/2006/main">
  <p:tag name="NUM" val="2"/>
</p:tagLst>
</file>

<file path=ppt/tags/tag241.xml><?xml version="1.0" encoding="utf-8"?>
<p:tagLst xmlns:a="http://schemas.openxmlformats.org/drawingml/2006/main" xmlns:r="http://schemas.openxmlformats.org/officeDocument/2006/relationships" xmlns:p="http://schemas.openxmlformats.org/presentationml/2006/main">
  <p:tag name="NUM" val="3"/>
</p:tagLst>
</file>

<file path=ppt/tags/tag242.xml><?xml version="1.0" encoding="utf-8"?>
<p:tagLst xmlns:a="http://schemas.openxmlformats.org/drawingml/2006/main" xmlns:r="http://schemas.openxmlformats.org/officeDocument/2006/relationships" xmlns:p="http://schemas.openxmlformats.org/presentationml/2006/main">
  <p:tag name="NUM" val="4"/>
</p:tagLst>
</file>

<file path=ppt/tags/tag243.xml><?xml version="1.0" encoding="utf-8"?>
<p:tagLst xmlns:a="http://schemas.openxmlformats.org/drawingml/2006/main" xmlns:r="http://schemas.openxmlformats.org/officeDocument/2006/relationships" xmlns:p="http://schemas.openxmlformats.org/presentationml/2006/main">
  <p:tag name="NUM" val="1"/>
</p:tagLst>
</file>

<file path=ppt/tags/tag244.xml><?xml version="1.0" encoding="utf-8"?>
<p:tagLst xmlns:a="http://schemas.openxmlformats.org/drawingml/2006/main" xmlns:r="http://schemas.openxmlformats.org/officeDocument/2006/relationships" xmlns:p="http://schemas.openxmlformats.org/presentationml/2006/main">
  <p:tag name="NUM" val="2"/>
</p:tagLst>
</file>

<file path=ppt/tags/tag245.xml><?xml version="1.0" encoding="utf-8"?>
<p:tagLst xmlns:a="http://schemas.openxmlformats.org/drawingml/2006/main" xmlns:r="http://schemas.openxmlformats.org/officeDocument/2006/relationships" xmlns:p="http://schemas.openxmlformats.org/presentationml/2006/main">
  <p:tag name="NUM" val="3"/>
</p:tagLst>
</file>

<file path=ppt/tags/tag246.xml><?xml version="1.0" encoding="utf-8"?>
<p:tagLst xmlns:a="http://schemas.openxmlformats.org/drawingml/2006/main" xmlns:r="http://schemas.openxmlformats.org/officeDocument/2006/relationships" xmlns:p="http://schemas.openxmlformats.org/presentationml/2006/main">
  <p:tag name="NUM" val="4"/>
</p:tagLst>
</file>

<file path=ppt/tags/tag247.xml><?xml version="1.0" encoding="utf-8"?>
<p:tagLst xmlns:a="http://schemas.openxmlformats.org/drawingml/2006/main" xmlns:r="http://schemas.openxmlformats.org/officeDocument/2006/relationships" xmlns:p="http://schemas.openxmlformats.org/presentationml/2006/main">
  <p:tag name="NUM" val="1"/>
</p:tagLst>
</file>

<file path=ppt/tags/tag248.xml><?xml version="1.0" encoding="utf-8"?>
<p:tagLst xmlns:a="http://schemas.openxmlformats.org/drawingml/2006/main" xmlns:r="http://schemas.openxmlformats.org/officeDocument/2006/relationships" xmlns:p="http://schemas.openxmlformats.org/presentationml/2006/main">
  <p:tag name="NUM" val="2"/>
</p:tagLst>
</file>

<file path=ppt/tags/tag249.xml><?xml version="1.0" encoding="utf-8"?>
<p:tagLst xmlns:a="http://schemas.openxmlformats.org/drawingml/2006/main" xmlns:r="http://schemas.openxmlformats.org/officeDocument/2006/relationships" xmlns:p="http://schemas.openxmlformats.org/presentationml/2006/main">
  <p:tag name="NUM" val="3"/>
</p:tagLst>
</file>

<file path=ppt/tags/tag25.xml><?xml version="1.0" encoding="utf-8"?>
<p:tagLst xmlns:a="http://schemas.openxmlformats.org/drawingml/2006/main" xmlns:r="http://schemas.openxmlformats.org/officeDocument/2006/relationships" xmlns:p="http://schemas.openxmlformats.org/presentationml/2006/main">
  <p:tag name="NUM" val="1"/>
</p:tagLst>
</file>

<file path=ppt/tags/tag250.xml><?xml version="1.0" encoding="utf-8"?>
<p:tagLst xmlns:a="http://schemas.openxmlformats.org/drawingml/2006/main" xmlns:r="http://schemas.openxmlformats.org/officeDocument/2006/relationships" xmlns:p="http://schemas.openxmlformats.org/presentationml/2006/main">
  <p:tag name="NUM" val="4"/>
</p:tagLst>
</file>

<file path=ppt/tags/tag251.xml><?xml version="1.0" encoding="utf-8"?>
<p:tagLst xmlns:a="http://schemas.openxmlformats.org/drawingml/2006/main" xmlns:r="http://schemas.openxmlformats.org/officeDocument/2006/relationships" xmlns:p="http://schemas.openxmlformats.org/presentationml/2006/main">
  <p:tag name="NUM" val="1"/>
</p:tagLst>
</file>

<file path=ppt/tags/tag252.xml><?xml version="1.0" encoding="utf-8"?>
<p:tagLst xmlns:a="http://schemas.openxmlformats.org/drawingml/2006/main" xmlns:r="http://schemas.openxmlformats.org/officeDocument/2006/relationships" xmlns:p="http://schemas.openxmlformats.org/presentationml/2006/main">
  <p:tag name="NUM" val="2"/>
</p:tagLst>
</file>

<file path=ppt/tags/tag253.xml><?xml version="1.0" encoding="utf-8"?>
<p:tagLst xmlns:a="http://schemas.openxmlformats.org/drawingml/2006/main" xmlns:r="http://schemas.openxmlformats.org/officeDocument/2006/relationships" xmlns:p="http://schemas.openxmlformats.org/presentationml/2006/main">
  <p:tag name="NUM" val="3"/>
</p:tagLst>
</file>

<file path=ppt/tags/tag254.xml><?xml version="1.0" encoding="utf-8"?>
<p:tagLst xmlns:a="http://schemas.openxmlformats.org/drawingml/2006/main" xmlns:r="http://schemas.openxmlformats.org/officeDocument/2006/relationships" xmlns:p="http://schemas.openxmlformats.org/presentationml/2006/main">
  <p:tag name="NUM" val="4"/>
</p:tagLst>
</file>

<file path=ppt/tags/tag255.xml><?xml version="1.0" encoding="utf-8"?>
<p:tagLst xmlns:a="http://schemas.openxmlformats.org/drawingml/2006/main" xmlns:r="http://schemas.openxmlformats.org/officeDocument/2006/relationships" xmlns:p="http://schemas.openxmlformats.org/presentationml/2006/main">
  <p:tag name="NUM" val="1"/>
</p:tagLst>
</file>

<file path=ppt/tags/tag256.xml><?xml version="1.0" encoding="utf-8"?>
<p:tagLst xmlns:a="http://schemas.openxmlformats.org/drawingml/2006/main" xmlns:r="http://schemas.openxmlformats.org/officeDocument/2006/relationships" xmlns:p="http://schemas.openxmlformats.org/presentationml/2006/main">
  <p:tag name="NUM" val="2"/>
</p:tagLst>
</file>

<file path=ppt/tags/tag257.xml><?xml version="1.0" encoding="utf-8"?>
<p:tagLst xmlns:a="http://schemas.openxmlformats.org/drawingml/2006/main" xmlns:r="http://schemas.openxmlformats.org/officeDocument/2006/relationships" xmlns:p="http://schemas.openxmlformats.org/presentationml/2006/main">
  <p:tag name="NUM" val="3"/>
</p:tagLst>
</file>

<file path=ppt/tags/tag258.xml><?xml version="1.0" encoding="utf-8"?>
<p:tagLst xmlns:a="http://schemas.openxmlformats.org/drawingml/2006/main" xmlns:r="http://schemas.openxmlformats.org/officeDocument/2006/relationships" xmlns:p="http://schemas.openxmlformats.org/presentationml/2006/main">
  <p:tag name="NUM" val="4"/>
</p:tagLst>
</file>

<file path=ppt/tags/tag259.xml><?xml version="1.0" encoding="utf-8"?>
<p:tagLst xmlns:a="http://schemas.openxmlformats.org/drawingml/2006/main" xmlns:r="http://schemas.openxmlformats.org/officeDocument/2006/relationships" xmlns:p="http://schemas.openxmlformats.org/presentationml/2006/main">
  <p:tag name="NUM" val="1"/>
</p:tagLst>
</file>

<file path=ppt/tags/tag26.xml><?xml version="1.0" encoding="utf-8"?>
<p:tagLst xmlns:a="http://schemas.openxmlformats.org/drawingml/2006/main" xmlns:r="http://schemas.openxmlformats.org/officeDocument/2006/relationships" xmlns:p="http://schemas.openxmlformats.org/presentationml/2006/main">
  <p:tag name="NUM" val="2"/>
</p:tagLst>
</file>

<file path=ppt/tags/tag260.xml><?xml version="1.0" encoding="utf-8"?>
<p:tagLst xmlns:a="http://schemas.openxmlformats.org/drawingml/2006/main" xmlns:r="http://schemas.openxmlformats.org/officeDocument/2006/relationships" xmlns:p="http://schemas.openxmlformats.org/presentationml/2006/main">
  <p:tag name="NUM" val="2"/>
</p:tagLst>
</file>

<file path=ppt/tags/tag261.xml><?xml version="1.0" encoding="utf-8"?>
<p:tagLst xmlns:a="http://schemas.openxmlformats.org/drawingml/2006/main" xmlns:r="http://schemas.openxmlformats.org/officeDocument/2006/relationships" xmlns:p="http://schemas.openxmlformats.org/presentationml/2006/main">
  <p:tag name="NUM" val="3"/>
</p:tagLst>
</file>

<file path=ppt/tags/tag262.xml><?xml version="1.0" encoding="utf-8"?>
<p:tagLst xmlns:a="http://schemas.openxmlformats.org/drawingml/2006/main" xmlns:r="http://schemas.openxmlformats.org/officeDocument/2006/relationships" xmlns:p="http://schemas.openxmlformats.org/presentationml/2006/main">
  <p:tag name="NUM" val="4"/>
</p:tagLst>
</file>

<file path=ppt/tags/tag27.xml><?xml version="1.0" encoding="utf-8"?>
<p:tagLst xmlns:a="http://schemas.openxmlformats.org/drawingml/2006/main" xmlns:r="http://schemas.openxmlformats.org/officeDocument/2006/relationships" xmlns:p="http://schemas.openxmlformats.org/presentationml/2006/main">
  <p:tag name="NUM" val="3"/>
</p:tagLst>
</file>

<file path=ppt/tags/tag28.xml><?xml version="1.0" encoding="utf-8"?>
<p:tagLst xmlns:a="http://schemas.openxmlformats.org/drawingml/2006/main" xmlns:r="http://schemas.openxmlformats.org/officeDocument/2006/relationships" xmlns:p="http://schemas.openxmlformats.org/presentationml/2006/main">
  <p:tag name="NUM" val="4"/>
</p:tagLst>
</file>

<file path=ppt/tags/tag29.xml><?xml version="1.0" encoding="utf-8"?>
<p:tagLst xmlns:a="http://schemas.openxmlformats.org/drawingml/2006/main" xmlns:r="http://schemas.openxmlformats.org/officeDocument/2006/relationships" xmlns:p="http://schemas.openxmlformats.org/presentationml/2006/main">
  <p:tag name="NUM" val="5"/>
</p:tagLst>
</file>

<file path=ppt/tags/tag3.xml><?xml version="1.0" encoding="utf-8"?>
<p:tagLst xmlns:a="http://schemas.openxmlformats.org/drawingml/2006/main" xmlns:r="http://schemas.openxmlformats.org/officeDocument/2006/relationships" xmlns:p="http://schemas.openxmlformats.org/presentationml/2006/main">
  <p:tag name="NUM" val="3"/>
</p:tagLst>
</file>

<file path=ppt/tags/tag30.xml><?xml version="1.0" encoding="utf-8"?>
<p:tagLst xmlns:a="http://schemas.openxmlformats.org/drawingml/2006/main" xmlns:r="http://schemas.openxmlformats.org/officeDocument/2006/relationships" xmlns:p="http://schemas.openxmlformats.org/presentationml/2006/main">
  <p:tag name="NUM" val="6"/>
</p:tagLst>
</file>

<file path=ppt/tags/tag31.xml><?xml version="1.0" encoding="utf-8"?>
<p:tagLst xmlns:a="http://schemas.openxmlformats.org/drawingml/2006/main" xmlns:r="http://schemas.openxmlformats.org/officeDocument/2006/relationships" xmlns:p="http://schemas.openxmlformats.org/presentationml/2006/main">
  <p:tag name="NUM" val="7"/>
</p:tagLst>
</file>

<file path=ppt/tags/tag32.xml><?xml version="1.0" encoding="utf-8"?>
<p:tagLst xmlns:a="http://schemas.openxmlformats.org/drawingml/2006/main" xmlns:r="http://schemas.openxmlformats.org/officeDocument/2006/relationships" xmlns:p="http://schemas.openxmlformats.org/presentationml/2006/main">
  <p:tag name="NUM" val="1"/>
</p:tagLst>
</file>

<file path=ppt/tags/tag33.xml><?xml version="1.0" encoding="utf-8"?>
<p:tagLst xmlns:a="http://schemas.openxmlformats.org/drawingml/2006/main" xmlns:r="http://schemas.openxmlformats.org/officeDocument/2006/relationships" xmlns:p="http://schemas.openxmlformats.org/presentationml/2006/main">
  <p:tag name="NUM" val="2"/>
</p:tagLst>
</file>

<file path=ppt/tags/tag34.xml><?xml version="1.0" encoding="utf-8"?>
<p:tagLst xmlns:a="http://schemas.openxmlformats.org/drawingml/2006/main" xmlns:r="http://schemas.openxmlformats.org/officeDocument/2006/relationships" xmlns:p="http://schemas.openxmlformats.org/presentationml/2006/main">
  <p:tag name="NUM" val="3"/>
</p:tagLst>
</file>

<file path=ppt/tags/tag35.xml><?xml version="1.0" encoding="utf-8"?>
<p:tagLst xmlns:a="http://schemas.openxmlformats.org/drawingml/2006/main" xmlns:r="http://schemas.openxmlformats.org/officeDocument/2006/relationships" xmlns:p="http://schemas.openxmlformats.org/presentationml/2006/main">
  <p:tag name="NUM" val="4"/>
</p:tagLst>
</file>

<file path=ppt/tags/tag36.xml><?xml version="1.0" encoding="utf-8"?>
<p:tagLst xmlns:a="http://schemas.openxmlformats.org/drawingml/2006/main" xmlns:r="http://schemas.openxmlformats.org/officeDocument/2006/relationships" xmlns:p="http://schemas.openxmlformats.org/presentationml/2006/main">
  <p:tag name="NUM" val="1"/>
</p:tagLst>
</file>

<file path=ppt/tags/tag37.xml><?xml version="1.0" encoding="utf-8"?>
<p:tagLst xmlns:a="http://schemas.openxmlformats.org/drawingml/2006/main" xmlns:r="http://schemas.openxmlformats.org/officeDocument/2006/relationships" xmlns:p="http://schemas.openxmlformats.org/presentationml/2006/main">
  <p:tag name="NUM" val="2"/>
</p:tagLst>
</file>

<file path=ppt/tags/tag38.xml><?xml version="1.0" encoding="utf-8"?>
<p:tagLst xmlns:a="http://schemas.openxmlformats.org/drawingml/2006/main" xmlns:r="http://schemas.openxmlformats.org/officeDocument/2006/relationships" xmlns:p="http://schemas.openxmlformats.org/presentationml/2006/main">
  <p:tag name="NUM" val="3"/>
</p:tagLst>
</file>

<file path=ppt/tags/tag39.xml><?xml version="1.0" encoding="utf-8"?>
<p:tagLst xmlns:a="http://schemas.openxmlformats.org/drawingml/2006/main" xmlns:r="http://schemas.openxmlformats.org/officeDocument/2006/relationships" xmlns:p="http://schemas.openxmlformats.org/presentationml/2006/main">
  <p:tag name="NUM" val="4"/>
</p:tagLst>
</file>

<file path=ppt/tags/tag4.xml><?xml version="1.0" encoding="utf-8"?>
<p:tagLst xmlns:a="http://schemas.openxmlformats.org/drawingml/2006/main" xmlns:r="http://schemas.openxmlformats.org/officeDocument/2006/relationships" xmlns:p="http://schemas.openxmlformats.org/presentationml/2006/main">
  <p:tag name="NUM" val="4"/>
</p:tagLst>
</file>

<file path=ppt/tags/tag40.xml><?xml version="1.0" encoding="utf-8"?>
<p:tagLst xmlns:a="http://schemas.openxmlformats.org/drawingml/2006/main" xmlns:r="http://schemas.openxmlformats.org/officeDocument/2006/relationships" xmlns:p="http://schemas.openxmlformats.org/presentationml/2006/main">
  <p:tag name="NUM" val="5"/>
</p:tagLst>
</file>

<file path=ppt/tags/tag41.xml><?xml version="1.0" encoding="utf-8"?>
<p:tagLst xmlns:a="http://schemas.openxmlformats.org/drawingml/2006/main" xmlns:r="http://schemas.openxmlformats.org/officeDocument/2006/relationships" xmlns:p="http://schemas.openxmlformats.org/presentationml/2006/main">
  <p:tag name="NUM" val="1"/>
</p:tagLst>
</file>

<file path=ppt/tags/tag42.xml><?xml version="1.0" encoding="utf-8"?>
<p:tagLst xmlns:a="http://schemas.openxmlformats.org/drawingml/2006/main" xmlns:r="http://schemas.openxmlformats.org/officeDocument/2006/relationships" xmlns:p="http://schemas.openxmlformats.org/presentationml/2006/main">
  <p:tag name="NUM" val="2"/>
</p:tagLst>
</file>

<file path=ppt/tags/tag43.xml><?xml version="1.0" encoding="utf-8"?>
<p:tagLst xmlns:a="http://schemas.openxmlformats.org/drawingml/2006/main" xmlns:r="http://schemas.openxmlformats.org/officeDocument/2006/relationships" xmlns:p="http://schemas.openxmlformats.org/presentationml/2006/main">
  <p:tag name="NUM" val="3"/>
</p:tagLst>
</file>

<file path=ppt/tags/tag44.xml><?xml version="1.0" encoding="utf-8"?>
<p:tagLst xmlns:a="http://schemas.openxmlformats.org/drawingml/2006/main" xmlns:r="http://schemas.openxmlformats.org/officeDocument/2006/relationships" xmlns:p="http://schemas.openxmlformats.org/presentationml/2006/main">
  <p:tag name="NUM" val="4"/>
</p:tagLst>
</file>

<file path=ppt/tags/tag45.xml><?xml version="1.0" encoding="utf-8"?>
<p:tagLst xmlns:a="http://schemas.openxmlformats.org/drawingml/2006/main" xmlns:r="http://schemas.openxmlformats.org/officeDocument/2006/relationships" xmlns:p="http://schemas.openxmlformats.org/presentationml/2006/main">
  <p:tag name="NUM" val="5"/>
</p:tagLst>
</file>

<file path=ppt/tags/tag46.xml><?xml version="1.0" encoding="utf-8"?>
<p:tagLst xmlns:a="http://schemas.openxmlformats.org/drawingml/2006/main" xmlns:r="http://schemas.openxmlformats.org/officeDocument/2006/relationships" xmlns:p="http://schemas.openxmlformats.org/presentationml/2006/main">
  <p:tag name="NUM" val="1"/>
</p:tagLst>
</file>

<file path=ppt/tags/tag47.xml><?xml version="1.0" encoding="utf-8"?>
<p:tagLst xmlns:a="http://schemas.openxmlformats.org/drawingml/2006/main" xmlns:r="http://schemas.openxmlformats.org/officeDocument/2006/relationships" xmlns:p="http://schemas.openxmlformats.org/presentationml/2006/main">
  <p:tag name="NUM" val="2"/>
</p:tagLst>
</file>

<file path=ppt/tags/tag48.xml><?xml version="1.0" encoding="utf-8"?>
<p:tagLst xmlns:a="http://schemas.openxmlformats.org/drawingml/2006/main" xmlns:r="http://schemas.openxmlformats.org/officeDocument/2006/relationships" xmlns:p="http://schemas.openxmlformats.org/presentationml/2006/main">
  <p:tag name="NUM" val="3"/>
</p:tagLst>
</file>

<file path=ppt/tags/tag49.xml><?xml version="1.0" encoding="utf-8"?>
<p:tagLst xmlns:a="http://schemas.openxmlformats.org/drawingml/2006/main" xmlns:r="http://schemas.openxmlformats.org/officeDocument/2006/relationships" xmlns:p="http://schemas.openxmlformats.org/presentationml/2006/main">
  <p:tag name="NUM" val="4"/>
</p:tagLst>
</file>

<file path=ppt/tags/tag5.xml><?xml version="1.0" encoding="utf-8"?>
<p:tagLst xmlns:a="http://schemas.openxmlformats.org/drawingml/2006/main" xmlns:r="http://schemas.openxmlformats.org/officeDocument/2006/relationships" xmlns:p="http://schemas.openxmlformats.org/presentationml/2006/main">
  <p:tag name="NUM" val="5"/>
</p:tagLst>
</file>

<file path=ppt/tags/tag50.xml><?xml version="1.0" encoding="utf-8"?>
<p:tagLst xmlns:a="http://schemas.openxmlformats.org/drawingml/2006/main" xmlns:r="http://schemas.openxmlformats.org/officeDocument/2006/relationships" xmlns:p="http://schemas.openxmlformats.org/presentationml/2006/main">
  <p:tag name="NUM" val="5"/>
</p:tagLst>
</file>

<file path=ppt/tags/tag51.xml><?xml version="1.0" encoding="utf-8"?>
<p:tagLst xmlns:a="http://schemas.openxmlformats.org/drawingml/2006/main" xmlns:r="http://schemas.openxmlformats.org/officeDocument/2006/relationships" xmlns:p="http://schemas.openxmlformats.org/presentationml/2006/main">
  <p:tag name="NUM" val="1"/>
</p:tagLst>
</file>

<file path=ppt/tags/tag52.xml><?xml version="1.0" encoding="utf-8"?>
<p:tagLst xmlns:a="http://schemas.openxmlformats.org/drawingml/2006/main" xmlns:r="http://schemas.openxmlformats.org/officeDocument/2006/relationships" xmlns:p="http://schemas.openxmlformats.org/presentationml/2006/main">
  <p:tag name="NUM" val="2"/>
</p:tagLst>
</file>

<file path=ppt/tags/tag53.xml><?xml version="1.0" encoding="utf-8"?>
<p:tagLst xmlns:a="http://schemas.openxmlformats.org/drawingml/2006/main" xmlns:r="http://schemas.openxmlformats.org/officeDocument/2006/relationships" xmlns:p="http://schemas.openxmlformats.org/presentationml/2006/main">
  <p:tag name="NUM" val="3"/>
</p:tagLst>
</file>

<file path=ppt/tags/tag54.xml><?xml version="1.0" encoding="utf-8"?>
<p:tagLst xmlns:a="http://schemas.openxmlformats.org/drawingml/2006/main" xmlns:r="http://schemas.openxmlformats.org/officeDocument/2006/relationships" xmlns:p="http://schemas.openxmlformats.org/presentationml/2006/main">
  <p:tag name="NUM" val="4"/>
</p:tagLst>
</file>

<file path=ppt/tags/tag55.xml><?xml version="1.0" encoding="utf-8"?>
<p:tagLst xmlns:a="http://schemas.openxmlformats.org/drawingml/2006/main" xmlns:r="http://schemas.openxmlformats.org/officeDocument/2006/relationships" xmlns:p="http://schemas.openxmlformats.org/presentationml/2006/main">
  <p:tag name="NUM" val="1"/>
</p:tagLst>
</file>

<file path=ppt/tags/tag56.xml><?xml version="1.0" encoding="utf-8"?>
<p:tagLst xmlns:a="http://schemas.openxmlformats.org/drawingml/2006/main" xmlns:r="http://schemas.openxmlformats.org/officeDocument/2006/relationships" xmlns:p="http://schemas.openxmlformats.org/presentationml/2006/main">
  <p:tag name="NUM" val="2"/>
</p:tagLst>
</file>

<file path=ppt/tags/tag57.xml><?xml version="1.0" encoding="utf-8"?>
<p:tagLst xmlns:a="http://schemas.openxmlformats.org/drawingml/2006/main" xmlns:r="http://schemas.openxmlformats.org/officeDocument/2006/relationships" xmlns:p="http://schemas.openxmlformats.org/presentationml/2006/main">
  <p:tag name="NUM" val="3"/>
</p:tagLst>
</file>

<file path=ppt/tags/tag58.xml><?xml version="1.0" encoding="utf-8"?>
<p:tagLst xmlns:a="http://schemas.openxmlformats.org/drawingml/2006/main" xmlns:r="http://schemas.openxmlformats.org/officeDocument/2006/relationships" xmlns:p="http://schemas.openxmlformats.org/presentationml/2006/main">
  <p:tag name="NUM" val="4"/>
</p:tagLst>
</file>

<file path=ppt/tags/tag59.xml><?xml version="1.0" encoding="utf-8"?>
<p:tagLst xmlns:a="http://schemas.openxmlformats.org/drawingml/2006/main" xmlns:r="http://schemas.openxmlformats.org/officeDocument/2006/relationships" xmlns:p="http://schemas.openxmlformats.org/presentationml/2006/main">
  <p:tag name="NUM" val="1"/>
</p:tagLst>
</file>

<file path=ppt/tags/tag6.xml><?xml version="1.0" encoding="utf-8"?>
<p:tagLst xmlns:a="http://schemas.openxmlformats.org/drawingml/2006/main" xmlns:r="http://schemas.openxmlformats.org/officeDocument/2006/relationships" xmlns:p="http://schemas.openxmlformats.org/presentationml/2006/main">
  <p:tag name="NUM" val="6"/>
</p:tagLst>
</file>

<file path=ppt/tags/tag60.xml><?xml version="1.0" encoding="utf-8"?>
<p:tagLst xmlns:a="http://schemas.openxmlformats.org/drawingml/2006/main" xmlns:r="http://schemas.openxmlformats.org/officeDocument/2006/relationships" xmlns:p="http://schemas.openxmlformats.org/presentationml/2006/main">
  <p:tag name="NUM" val="2"/>
</p:tagLst>
</file>

<file path=ppt/tags/tag61.xml><?xml version="1.0" encoding="utf-8"?>
<p:tagLst xmlns:a="http://schemas.openxmlformats.org/drawingml/2006/main" xmlns:r="http://schemas.openxmlformats.org/officeDocument/2006/relationships" xmlns:p="http://schemas.openxmlformats.org/presentationml/2006/main">
  <p:tag name="NUM" val="3"/>
</p:tagLst>
</file>

<file path=ppt/tags/tag62.xml><?xml version="1.0" encoding="utf-8"?>
<p:tagLst xmlns:a="http://schemas.openxmlformats.org/drawingml/2006/main" xmlns:r="http://schemas.openxmlformats.org/officeDocument/2006/relationships" xmlns:p="http://schemas.openxmlformats.org/presentationml/2006/main">
  <p:tag name="NUM" val="4"/>
</p:tagLst>
</file>

<file path=ppt/tags/tag63.xml><?xml version="1.0" encoding="utf-8"?>
<p:tagLst xmlns:a="http://schemas.openxmlformats.org/drawingml/2006/main" xmlns:r="http://schemas.openxmlformats.org/officeDocument/2006/relationships" xmlns:p="http://schemas.openxmlformats.org/presentationml/2006/main">
  <p:tag name="NUM" val="1"/>
</p:tagLst>
</file>

<file path=ppt/tags/tag64.xml><?xml version="1.0" encoding="utf-8"?>
<p:tagLst xmlns:a="http://schemas.openxmlformats.org/drawingml/2006/main" xmlns:r="http://schemas.openxmlformats.org/officeDocument/2006/relationships" xmlns:p="http://schemas.openxmlformats.org/presentationml/2006/main">
  <p:tag name="NUM" val="2"/>
</p:tagLst>
</file>

<file path=ppt/tags/tag65.xml><?xml version="1.0" encoding="utf-8"?>
<p:tagLst xmlns:a="http://schemas.openxmlformats.org/drawingml/2006/main" xmlns:r="http://schemas.openxmlformats.org/officeDocument/2006/relationships" xmlns:p="http://schemas.openxmlformats.org/presentationml/2006/main">
  <p:tag name="NUM" val="3"/>
</p:tagLst>
</file>

<file path=ppt/tags/tag66.xml><?xml version="1.0" encoding="utf-8"?>
<p:tagLst xmlns:a="http://schemas.openxmlformats.org/drawingml/2006/main" xmlns:r="http://schemas.openxmlformats.org/officeDocument/2006/relationships" xmlns:p="http://schemas.openxmlformats.org/presentationml/2006/main">
  <p:tag name="NUM" val="4"/>
</p:tagLst>
</file>

<file path=ppt/tags/tag67.xml><?xml version="1.0" encoding="utf-8"?>
<p:tagLst xmlns:a="http://schemas.openxmlformats.org/drawingml/2006/main" xmlns:r="http://schemas.openxmlformats.org/officeDocument/2006/relationships" xmlns:p="http://schemas.openxmlformats.org/presentationml/2006/main">
  <p:tag name="NUM" val="1"/>
</p:tagLst>
</file>

<file path=ppt/tags/tag68.xml><?xml version="1.0" encoding="utf-8"?>
<p:tagLst xmlns:a="http://schemas.openxmlformats.org/drawingml/2006/main" xmlns:r="http://schemas.openxmlformats.org/officeDocument/2006/relationships" xmlns:p="http://schemas.openxmlformats.org/presentationml/2006/main">
  <p:tag name="NUM" val="2"/>
</p:tagLst>
</file>

<file path=ppt/tags/tag69.xml><?xml version="1.0" encoding="utf-8"?>
<p:tagLst xmlns:a="http://schemas.openxmlformats.org/drawingml/2006/main" xmlns:r="http://schemas.openxmlformats.org/officeDocument/2006/relationships" xmlns:p="http://schemas.openxmlformats.org/presentationml/2006/main">
  <p:tag name="NUM" val="3"/>
</p:tagLst>
</file>

<file path=ppt/tags/tag7.xml><?xml version="1.0" encoding="utf-8"?>
<p:tagLst xmlns:a="http://schemas.openxmlformats.org/drawingml/2006/main" xmlns:r="http://schemas.openxmlformats.org/officeDocument/2006/relationships" xmlns:p="http://schemas.openxmlformats.org/presentationml/2006/main">
  <p:tag name="NUM" val="7"/>
</p:tagLst>
</file>

<file path=ppt/tags/tag70.xml><?xml version="1.0" encoding="utf-8"?>
<p:tagLst xmlns:a="http://schemas.openxmlformats.org/drawingml/2006/main" xmlns:r="http://schemas.openxmlformats.org/officeDocument/2006/relationships" xmlns:p="http://schemas.openxmlformats.org/presentationml/2006/main">
  <p:tag name="NUM" val="4"/>
</p:tagLst>
</file>

<file path=ppt/tags/tag71.xml><?xml version="1.0" encoding="utf-8"?>
<p:tagLst xmlns:a="http://schemas.openxmlformats.org/drawingml/2006/main" xmlns:r="http://schemas.openxmlformats.org/officeDocument/2006/relationships" xmlns:p="http://schemas.openxmlformats.org/presentationml/2006/main">
  <p:tag name="NUM" val="1"/>
</p:tagLst>
</file>

<file path=ppt/tags/tag72.xml><?xml version="1.0" encoding="utf-8"?>
<p:tagLst xmlns:a="http://schemas.openxmlformats.org/drawingml/2006/main" xmlns:r="http://schemas.openxmlformats.org/officeDocument/2006/relationships" xmlns:p="http://schemas.openxmlformats.org/presentationml/2006/main">
  <p:tag name="NUM" val="2"/>
</p:tagLst>
</file>

<file path=ppt/tags/tag73.xml><?xml version="1.0" encoding="utf-8"?>
<p:tagLst xmlns:a="http://schemas.openxmlformats.org/drawingml/2006/main" xmlns:r="http://schemas.openxmlformats.org/officeDocument/2006/relationships" xmlns:p="http://schemas.openxmlformats.org/presentationml/2006/main">
  <p:tag name="NUM" val="3"/>
</p:tagLst>
</file>

<file path=ppt/tags/tag74.xml><?xml version="1.0" encoding="utf-8"?>
<p:tagLst xmlns:a="http://schemas.openxmlformats.org/drawingml/2006/main" xmlns:r="http://schemas.openxmlformats.org/officeDocument/2006/relationships" xmlns:p="http://schemas.openxmlformats.org/presentationml/2006/main">
  <p:tag name="NUM" val="4"/>
</p:tagLst>
</file>

<file path=ppt/tags/tag75.xml><?xml version="1.0" encoding="utf-8"?>
<p:tagLst xmlns:a="http://schemas.openxmlformats.org/drawingml/2006/main" xmlns:r="http://schemas.openxmlformats.org/officeDocument/2006/relationships" xmlns:p="http://schemas.openxmlformats.org/presentationml/2006/main">
  <p:tag name="NUM" val="1"/>
</p:tagLst>
</file>

<file path=ppt/tags/tag76.xml><?xml version="1.0" encoding="utf-8"?>
<p:tagLst xmlns:a="http://schemas.openxmlformats.org/drawingml/2006/main" xmlns:r="http://schemas.openxmlformats.org/officeDocument/2006/relationships" xmlns:p="http://schemas.openxmlformats.org/presentationml/2006/main">
  <p:tag name="NUM" val="2"/>
</p:tagLst>
</file>

<file path=ppt/tags/tag77.xml><?xml version="1.0" encoding="utf-8"?>
<p:tagLst xmlns:a="http://schemas.openxmlformats.org/drawingml/2006/main" xmlns:r="http://schemas.openxmlformats.org/officeDocument/2006/relationships" xmlns:p="http://schemas.openxmlformats.org/presentationml/2006/main">
  <p:tag name="NUM" val="3"/>
</p:tagLst>
</file>

<file path=ppt/tags/tag78.xml><?xml version="1.0" encoding="utf-8"?>
<p:tagLst xmlns:a="http://schemas.openxmlformats.org/drawingml/2006/main" xmlns:r="http://schemas.openxmlformats.org/officeDocument/2006/relationships" xmlns:p="http://schemas.openxmlformats.org/presentationml/2006/main">
  <p:tag name="NUM" val="4"/>
</p:tagLst>
</file>

<file path=ppt/tags/tag79.xml><?xml version="1.0" encoding="utf-8"?>
<p:tagLst xmlns:a="http://schemas.openxmlformats.org/drawingml/2006/main" xmlns:r="http://schemas.openxmlformats.org/officeDocument/2006/relationships" xmlns:p="http://schemas.openxmlformats.org/presentationml/2006/main">
  <p:tag name="NUM" val="5"/>
</p:tagLst>
</file>

<file path=ppt/tags/tag8.xml><?xml version="1.0" encoding="utf-8"?>
<p:tagLst xmlns:a="http://schemas.openxmlformats.org/drawingml/2006/main" xmlns:r="http://schemas.openxmlformats.org/officeDocument/2006/relationships" xmlns:p="http://schemas.openxmlformats.org/presentationml/2006/main">
  <p:tag name="NUM" val="1"/>
</p:tagLst>
</file>

<file path=ppt/tags/tag80.xml><?xml version="1.0" encoding="utf-8"?>
<p:tagLst xmlns:a="http://schemas.openxmlformats.org/drawingml/2006/main" xmlns:r="http://schemas.openxmlformats.org/officeDocument/2006/relationships" xmlns:p="http://schemas.openxmlformats.org/presentationml/2006/main">
  <p:tag name="NUM" val="2"/>
</p:tagLst>
</file>

<file path=ppt/tags/tag81.xml><?xml version="1.0" encoding="utf-8"?>
<p:tagLst xmlns:a="http://schemas.openxmlformats.org/drawingml/2006/main" xmlns:r="http://schemas.openxmlformats.org/officeDocument/2006/relationships" xmlns:p="http://schemas.openxmlformats.org/presentationml/2006/main">
  <p:tag name="NUM" val="3"/>
</p:tagLst>
</file>

<file path=ppt/tags/tag82.xml><?xml version="1.0" encoding="utf-8"?>
<p:tagLst xmlns:a="http://schemas.openxmlformats.org/drawingml/2006/main" xmlns:r="http://schemas.openxmlformats.org/officeDocument/2006/relationships" xmlns:p="http://schemas.openxmlformats.org/presentationml/2006/main">
  <p:tag name="NUM" val="4"/>
</p:tagLst>
</file>

<file path=ppt/tags/tag83.xml><?xml version="1.0" encoding="utf-8"?>
<p:tagLst xmlns:a="http://schemas.openxmlformats.org/drawingml/2006/main" xmlns:r="http://schemas.openxmlformats.org/officeDocument/2006/relationships" xmlns:p="http://schemas.openxmlformats.org/presentationml/2006/main">
  <p:tag name="NUM" val="2"/>
</p:tagLst>
</file>

<file path=ppt/tags/tag84.xml><?xml version="1.0" encoding="utf-8"?>
<p:tagLst xmlns:a="http://schemas.openxmlformats.org/drawingml/2006/main" xmlns:r="http://schemas.openxmlformats.org/officeDocument/2006/relationships" xmlns:p="http://schemas.openxmlformats.org/presentationml/2006/main">
  <p:tag name="NUM" val="3"/>
</p:tagLst>
</file>

<file path=ppt/tags/tag85.xml><?xml version="1.0" encoding="utf-8"?>
<p:tagLst xmlns:a="http://schemas.openxmlformats.org/drawingml/2006/main" xmlns:r="http://schemas.openxmlformats.org/officeDocument/2006/relationships" xmlns:p="http://schemas.openxmlformats.org/presentationml/2006/main">
  <p:tag name="NUM" val="4"/>
</p:tagLst>
</file>

<file path=ppt/tags/tag86.xml><?xml version="1.0" encoding="utf-8"?>
<p:tagLst xmlns:a="http://schemas.openxmlformats.org/drawingml/2006/main" xmlns:r="http://schemas.openxmlformats.org/officeDocument/2006/relationships" xmlns:p="http://schemas.openxmlformats.org/presentationml/2006/main">
  <p:tag name="NUM" val="5"/>
</p:tagLst>
</file>

<file path=ppt/tags/tag87.xml><?xml version="1.0" encoding="utf-8"?>
<p:tagLst xmlns:a="http://schemas.openxmlformats.org/drawingml/2006/main" xmlns:r="http://schemas.openxmlformats.org/officeDocument/2006/relationships" xmlns:p="http://schemas.openxmlformats.org/presentationml/2006/main">
  <p:tag name="NUM" val="6"/>
</p:tagLst>
</file>

<file path=ppt/tags/tag88.xml><?xml version="1.0" encoding="utf-8"?>
<p:tagLst xmlns:a="http://schemas.openxmlformats.org/drawingml/2006/main" xmlns:r="http://schemas.openxmlformats.org/officeDocument/2006/relationships" xmlns:p="http://schemas.openxmlformats.org/presentationml/2006/main">
  <p:tag name="NUM" val="7"/>
</p:tagLst>
</file>

<file path=ppt/tags/tag89.xml><?xml version="1.0" encoding="utf-8"?>
<p:tagLst xmlns:a="http://schemas.openxmlformats.org/drawingml/2006/main" xmlns:r="http://schemas.openxmlformats.org/officeDocument/2006/relationships" xmlns:p="http://schemas.openxmlformats.org/presentationml/2006/main">
  <p:tag name="NUM" val="1"/>
</p:tagLst>
</file>

<file path=ppt/tags/tag9.xml><?xml version="1.0" encoding="utf-8"?>
<p:tagLst xmlns:a="http://schemas.openxmlformats.org/drawingml/2006/main" xmlns:r="http://schemas.openxmlformats.org/officeDocument/2006/relationships" xmlns:p="http://schemas.openxmlformats.org/presentationml/2006/main">
  <p:tag name="NUM" val="2"/>
</p:tagLst>
</file>

<file path=ppt/tags/tag90.xml><?xml version="1.0" encoding="utf-8"?>
<p:tagLst xmlns:a="http://schemas.openxmlformats.org/drawingml/2006/main" xmlns:r="http://schemas.openxmlformats.org/officeDocument/2006/relationships" xmlns:p="http://schemas.openxmlformats.org/presentationml/2006/main">
  <p:tag name="NUM" val="2"/>
</p:tagLst>
</file>

<file path=ppt/tags/tag91.xml><?xml version="1.0" encoding="utf-8"?>
<p:tagLst xmlns:a="http://schemas.openxmlformats.org/drawingml/2006/main" xmlns:r="http://schemas.openxmlformats.org/officeDocument/2006/relationships" xmlns:p="http://schemas.openxmlformats.org/presentationml/2006/main">
  <p:tag name="NUM" val="3"/>
</p:tagLst>
</file>

<file path=ppt/tags/tag92.xml><?xml version="1.0" encoding="utf-8"?>
<p:tagLst xmlns:a="http://schemas.openxmlformats.org/drawingml/2006/main" xmlns:r="http://schemas.openxmlformats.org/officeDocument/2006/relationships" xmlns:p="http://schemas.openxmlformats.org/presentationml/2006/main">
  <p:tag name="NUM" val="4"/>
</p:tagLst>
</file>

<file path=ppt/tags/tag93.xml><?xml version="1.0" encoding="utf-8"?>
<p:tagLst xmlns:a="http://schemas.openxmlformats.org/drawingml/2006/main" xmlns:r="http://schemas.openxmlformats.org/officeDocument/2006/relationships" xmlns:p="http://schemas.openxmlformats.org/presentationml/2006/main">
  <p:tag name="NUM" val="1"/>
</p:tagLst>
</file>

<file path=ppt/tags/tag94.xml><?xml version="1.0" encoding="utf-8"?>
<p:tagLst xmlns:a="http://schemas.openxmlformats.org/drawingml/2006/main" xmlns:r="http://schemas.openxmlformats.org/officeDocument/2006/relationships" xmlns:p="http://schemas.openxmlformats.org/presentationml/2006/main">
  <p:tag name="NUM" val="2"/>
</p:tagLst>
</file>

<file path=ppt/tags/tag95.xml><?xml version="1.0" encoding="utf-8"?>
<p:tagLst xmlns:a="http://schemas.openxmlformats.org/drawingml/2006/main" xmlns:r="http://schemas.openxmlformats.org/officeDocument/2006/relationships" xmlns:p="http://schemas.openxmlformats.org/presentationml/2006/main">
  <p:tag name="NUM" val="3"/>
</p:tagLst>
</file>

<file path=ppt/tags/tag96.xml><?xml version="1.0" encoding="utf-8"?>
<p:tagLst xmlns:a="http://schemas.openxmlformats.org/drawingml/2006/main" xmlns:r="http://schemas.openxmlformats.org/officeDocument/2006/relationships" xmlns:p="http://schemas.openxmlformats.org/presentationml/2006/main">
  <p:tag name="NUM" val="4"/>
</p:tagLst>
</file>

<file path=ppt/tags/tag97.xml><?xml version="1.0" encoding="utf-8"?>
<p:tagLst xmlns:a="http://schemas.openxmlformats.org/drawingml/2006/main" xmlns:r="http://schemas.openxmlformats.org/officeDocument/2006/relationships" xmlns:p="http://schemas.openxmlformats.org/presentationml/2006/main">
  <p:tag name="NUM" val="1"/>
</p:tagLst>
</file>

<file path=ppt/tags/tag98.xml><?xml version="1.0" encoding="utf-8"?>
<p:tagLst xmlns:a="http://schemas.openxmlformats.org/drawingml/2006/main" xmlns:r="http://schemas.openxmlformats.org/officeDocument/2006/relationships" xmlns:p="http://schemas.openxmlformats.org/presentationml/2006/main">
  <p:tag name="NUM" val="2"/>
</p:tagLst>
</file>

<file path=ppt/tags/tag99.xml><?xml version="1.0" encoding="utf-8"?>
<p:tagLst xmlns:a="http://schemas.openxmlformats.org/drawingml/2006/main" xmlns:r="http://schemas.openxmlformats.org/officeDocument/2006/relationships" xmlns:p="http://schemas.openxmlformats.org/presentationml/2006/main">
  <p:tag name="NUM" val="3"/>
</p:tagLst>
</file>

<file path=ppt/theme/theme1.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2415</TotalTime>
  <Words>3283</Words>
  <Application>Microsoft Office PowerPoint</Application>
  <PresentationFormat>Affichage à l'écran (4:3)</PresentationFormat>
  <Paragraphs>816</Paragraphs>
  <Slides>66</Slides>
  <Notes>33</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66</vt:i4>
      </vt:variant>
    </vt:vector>
  </HeadingPairs>
  <TitlesOfParts>
    <vt:vector size="71" baseType="lpstr">
      <vt:lpstr>Arial</vt:lpstr>
      <vt:lpstr>Calibri</vt:lpstr>
      <vt:lpstr>Courier New</vt:lpstr>
      <vt:lpstr>Wingdings</vt:lpstr>
      <vt:lpstr>Thème Office</vt:lpstr>
      <vt:lpstr>Atelier de type former le formateur   «  Veille informationnelle en soutien à la recherche  »</vt:lpstr>
      <vt:lpstr>Introduction</vt:lpstr>
      <vt:lpstr>Objectifs de la rencontre</vt:lpstr>
      <vt:lpstr>Citation pour débuter la journée</vt:lpstr>
      <vt:lpstr>Plan de match</vt:lpstr>
      <vt:lpstr>Introduction</vt:lpstr>
      <vt:lpstr>Présentation PowerPoint</vt:lpstr>
      <vt:lpstr>   10h00 – 11H00 :  Aider le veilleur à cerner sa question  1. Tout débute par les besoins des veilleurs </vt:lpstr>
      <vt:lpstr>1. Tout débute par les besoins des veilleurs </vt:lpstr>
      <vt:lpstr>1. Tout débute par les besoins des veilleurs </vt:lpstr>
      <vt:lpstr>1. Tout débute par les besoins des veilleurs </vt:lpstr>
      <vt:lpstr>1. Tout débute par les besoins des veilleurs </vt:lpstr>
      <vt:lpstr>1. Tout débute par les besoins des veilleurs </vt:lpstr>
      <vt:lpstr> 2. *Survoler des concepts généraux </vt:lpstr>
      <vt:lpstr>2. *Survoler des concepts généraux</vt:lpstr>
      <vt:lpstr>2. *Survoler des concepts généraux</vt:lpstr>
      <vt:lpstr>2. *Survoler des concepts généraux</vt:lpstr>
      <vt:lpstr>Présentation PowerPoint</vt:lpstr>
      <vt:lpstr>Fiche et exercice no 1</vt:lpstr>
      <vt:lpstr>Survoler des concepts généraux</vt:lpstr>
      <vt:lpstr>Présentation PowerPoint</vt:lpstr>
      <vt:lpstr>2. *Survoler des concepts généraux</vt:lpstr>
      <vt:lpstr>Présentation PowerPoint</vt:lpstr>
      <vt:lpstr>2. *Survoler des concepts généraux (suites)</vt:lpstr>
      <vt:lpstr>2. *Survoler des concepts généraux (suites)</vt:lpstr>
      <vt:lpstr>Présentation PowerPoint</vt:lpstr>
      <vt:lpstr>Présentation PowerPoint</vt:lpstr>
      <vt:lpstr>Présentation PowerPoint</vt:lpstr>
      <vt:lpstr>Présentation PowerPoint</vt:lpstr>
      <vt:lpstr>Un exemple de budget ($ / T)</vt:lpstr>
      <vt:lpstr>Un exemple de budget ($ / T)</vt:lpstr>
      <vt:lpstr>Un exemple de budget ($ / T)</vt:lpstr>
      <vt:lpstr>Un exemple de budget ($ / T)</vt:lpstr>
      <vt:lpstr>Présentation PowerPoint</vt:lpstr>
      <vt:lpstr> 3. *13h30 – 14h45 Énoncer et donner des exemples de bonnes pratiques </vt:lpstr>
      <vt:lpstr>3. *Énoncer et donner des exemples de bonnes pratiques</vt:lpstr>
      <vt:lpstr>3. *Énoncer et donner des exemples de bonnes pratiques</vt:lpstr>
      <vt:lpstr>3. *Énoncer et donner des exemples de bonnes pratiques</vt:lpstr>
      <vt:lpstr>3. *Énoncer et donner des exemples de bonnes pratiques</vt:lpstr>
      <vt:lpstr>3. *Énoncer et donner des exemples de bonnes pratiques</vt:lpstr>
      <vt:lpstr>3. *Énoncer et donner des exemples de bonnes pratiques</vt:lpstr>
      <vt:lpstr>3. *Énoncer et donner des exemples de bonnes pratiques</vt:lpstr>
      <vt:lpstr>Exexmple Feedly</vt:lpstr>
      <vt:lpstr>Présentation PowerPoint</vt:lpstr>
      <vt:lpstr>Exemple RSS avec Feed43</vt:lpstr>
      <vt:lpstr>Exemple RSS Conseil des arts avec fivefilters</vt:lpstr>
      <vt:lpstr>Présentation PowerPoint</vt:lpstr>
      <vt:lpstr>3. *Énoncer et donner des exemples de bonnes pratiques</vt:lpstr>
      <vt:lpstr>Présentation PowerPoint</vt:lpstr>
      <vt:lpstr>Présentation PowerPoint</vt:lpstr>
      <vt:lpstr>ex : Visualping </vt:lpstr>
      <vt:lpstr>Présentation PowerPoint</vt:lpstr>
      <vt:lpstr>Présentation PowerPoint</vt:lpstr>
      <vt:lpstr> 3. *Énoncer et donner des exemples de bonnes pratiques </vt:lpstr>
      <vt:lpstr>Présentation PowerPoint</vt:lpstr>
      <vt:lpstr>Atelier d’exploration : choix des outils et des stratégies</vt:lpstr>
      <vt:lpstr>Présentation PowerPoint</vt:lpstr>
      <vt:lpstr>Présentation PowerPoint</vt:lpstr>
      <vt:lpstr>4. Présenter la valeur ajoutée de la veille pour un étudiant </vt:lpstr>
      <vt:lpstr>4. Présenter la valeur ajoutée de la veille pour un étudiant </vt:lpstr>
      <vt:lpstr>4. Présenter la valeur ajoutée de la veille pour un étudiant </vt:lpstr>
      <vt:lpstr>4. Présenter la valeur ajoutée de la veille pour un étudiant </vt:lpstr>
      <vt:lpstr>4. Présenter la valeur ajoutée de la veille pour un étudiant </vt:lpstr>
      <vt:lpstr>5. Planification avant la réalisation de la veille</vt:lpstr>
      <vt:lpstr>Conclusion</vt:lpstr>
      <vt:lpstr>Bibliographie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Formation documentaire pour les cycles supérieurs  proposé par le Groupe de travail sur les formations documentaires</dc:title>
  <dc:creator>Lamoureux, Justine</dc:creator>
  <cp:lastModifiedBy>Lamoureux, Justine</cp:lastModifiedBy>
  <cp:revision>817</cp:revision>
  <cp:lastPrinted>2019-04-05T19:25:11Z</cp:lastPrinted>
  <dcterms:created xsi:type="dcterms:W3CDTF">2018-02-12T21:56:29Z</dcterms:created>
  <dcterms:modified xsi:type="dcterms:W3CDTF">2019-04-08T14:47:45Z</dcterms:modified>
</cp:coreProperties>
</file>