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6" r:id="rId4"/>
    <p:sldId id="293" r:id="rId5"/>
    <p:sldId id="284" r:id="rId6"/>
    <p:sldId id="286" r:id="rId7"/>
    <p:sldId id="287" r:id="rId8"/>
    <p:sldId id="288" r:id="rId9"/>
    <p:sldId id="289" r:id="rId10"/>
    <p:sldId id="290" r:id="rId11"/>
    <p:sldId id="294" r:id="rId12"/>
    <p:sldId id="282" r:id="rId13"/>
    <p:sldId id="283" r:id="rId14"/>
    <p:sldId id="291" r:id="rId15"/>
    <p:sldId id="292" r:id="rId1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1E7F5"/>
    <a:srgbClr val="2DEF5B"/>
    <a:srgbClr val="D29A09"/>
    <a:srgbClr val="EA8825"/>
    <a:srgbClr val="0070C0"/>
    <a:srgbClr val="E3C9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8" autoAdjust="0"/>
    <p:restoredTop sz="94660"/>
  </p:normalViewPr>
  <p:slideViewPr>
    <p:cSldViewPr snapToGrid="0">
      <p:cViewPr>
        <p:scale>
          <a:sx n="100" d="100"/>
          <a:sy n="100" d="100"/>
        </p:scale>
        <p:origin x="-14" y="-8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CA"/>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fr-CA"/>
          </a:p>
        </p:txBody>
      </p:sp>
      <p:sp>
        <p:nvSpPr>
          <p:cNvPr id="4" name="Espace réservé de la date 3"/>
          <p:cNvSpPr>
            <a:spLocks noGrp="1"/>
          </p:cNvSpPr>
          <p:nvPr>
            <p:ph type="dt" sz="half" idx="10"/>
          </p:nvPr>
        </p:nvSpPr>
        <p:spPr/>
        <p:txBody>
          <a:bodyPr/>
          <a:lstStyle/>
          <a:p>
            <a:fld id="{33318C6E-789F-4EE8-A9EC-927FC8C9198A}" type="datetimeFigureOut">
              <a:rPr lang="fr-CA" smtClean="0"/>
              <a:t>2025-03-19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15787426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33318C6E-789F-4EE8-A9EC-927FC8C9198A}" type="datetimeFigureOut">
              <a:rPr lang="fr-CA" smtClean="0"/>
              <a:t>2025-03-19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16507413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endParaRPr lang="fr-CA"/>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33318C6E-789F-4EE8-A9EC-927FC8C9198A}" type="datetimeFigureOut">
              <a:rPr lang="fr-CA" smtClean="0"/>
              <a:t>2025-03-19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370655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10"/>
          </p:nvPr>
        </p:nvSpPr>
        <p:spPr/>
        <p:txBody>
          <a:bodyPr/>
          <a:lstStyle/>
          <a:p>
            <a:fld id="{33318C6E-789F-4EE8-A9EC-927FC8C9198A}" type="datetimeFigureOut">
              <a:rPr lang="fr-CA" smtClean="0"/>
              <a:t>2025-03-19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3689766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CA"/>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33318C6E-789F-4EE8-A9EC-927FC8C9198A}" type="datetimeFigureOut">
              <a:rPr lang="fr-CA" smtClean="0"/>
              <a:t>2025-03-19</a:t>
            </a:fld>
            <a:endParaRPr lang="fr-CA"/>
          </a:p>
        </p:txBody>
      </p:sp>
      <p:sp>
        <p:nvSpPr>
          <p:cNvPr id="5" name="Espace réservé du pied de page 4"/>
          <p:cNvSpPr>
            <a:spLocks noGrp="1"/>
          </p:cNvSpPr>
          <p:nvPr>
            <p:ph type="ftr" sz="quarter" idx="11"/>
          </p:nvPr>
        </p:nvSpPr>
        <p:spPr/>
        <p:txBody>
          <a:bodyPr/>
          <a:lstStyle/>
          <a:p>
            <a:endParaRPr lang="fr-CA"/>
          </a:p>
        </p:txBody>
      </p:sp>
      <p:sp>
        <p:nvSpPr>
          <p:cNvPr id="6" name="Espace réservé du numéro de diapositive 5"/>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4291033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u contenu 2"/>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e la date 4"/>
          <p:cNvSpPr>
            <a:spLocks noGrp="1"/>
          </p:cNvSpPr>
          <p:nvPr>
            <p:ph type="dt" sz="half" idx="10"/>
          </p:nvPr>
        </p:nvSpPr>
        <p:spPr/>
        <p:txBody>
          <a:bodyPr/>
          <a:lstStyle/>
          <a:p>
            <a:fld id="{33318C6E-789F-4EE8-A9EC-927FC8C9198A}" type="datetimeFigureOut">
              <a:rPr lang="fr-CA" smtClean="0"/>
              <a:t>2025-03-19</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40312959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endParaRPr lang="fr-CA"/>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7" name="Espace réservé de la date 6"/>
          <p:cNvSpPr>
            <a:spLocks noGrp="1"/>
          </p:cNvSpPr>
          <p:nvPr>
            <p:ph type="dt" sz="half" idx="10"/>
          </p:nvPr>
        </p:nvSpPr>
        <p:spPr/>
        <p:txBody>
          <a:bodyPr/>
          <a:lstStyle/>
          <a:p>
            <a:fld id="{33318C6E-789F-4EE8-A9EC-927FC8C9198A}" type="datetimeFigureOut">
              <a:rPr lang="fr-CA" smtClean="0"/>
              <a:t>2025-03-19</a:t>
            </a:fld>
            <a:endParaRPr lang="fr-CA"/>
          </a:p>
        </p:txBody>
      </p:sp>
      <p:sp>
        <p:nvSpPr>
          <p:cNvPr id="8" name="Espace réservé du pied de page 7"/>
          <p:cNvSpPr>
            <a:spLocks noGrp="1"/>
          </p:cNvSpPr>
          <p:nvPr>
            <p:ph type="ftr" sz="quarter" idx="11"/>
          </p:nvPr>
        </p:nvSpPr>
        <p:spPr/>
        <p:txBody>
          <a:bodyPr/>
          <a:lstStyle/>
          <a:p>
            <a:endParaRPr lang="fr-CA"/>
          </a:p>
        </p:txBody>
      </p:sp>
      <p:sp>
        <p:nvSpPr>
          <p:cNvPr id="9" name="Espace réservé du numéro de diapositive 8"/>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2279267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endParaRPr lang="fr-CA"/>
          </a:p>
        </p:txBody>
      </p:sp>
      <p:sp>
        <p:nvSpPr>
          <p:cNvPr id="3" name="Espace réservé de la date 2"/>
          <p:cNvSpPr>
            <a:spLocks noGrp="1"/>
          </p:cNvSpPr>
          <p:nvPr>
            <p:ph type="dt" sz="half" idx="10"/>
          </p:nvPr>
        </p:nvSpPr>
        <p:spPr/>
        <p:txBody>
          <a:bodyPr/>
          <a:lstStyle/>
          <a:p>
            <a:fld id="{33318C6E-789F-4EE8-A9EC-927FC8C9198A}" type="datetimeFigureOut">
              <a:rPr lang="fr-CA" smtClean="0"/>
              <a:t>2025-03-19</a:t>
            </a:fld>
            <a:endParaRPr lang="fr-CA"/>
          </a:p>
        </p:txBody>
      </p:sp>
      <p:sp>
        <p:nvSpPr>
          <p:cNvPr id="4" name="Espace réservé du pied de page 3"/>
          <p:cNvSpPr>
            <a:spLocks noGrp="1"/>
          </p:cNvSpPr>
          <p:nvPr>
            <p:ph type="ftr" sz="quarter" idx="11"/>
          </p:nvPr>
        </p:nvSpPr>
        <p:spPr/>
        <p:txBody>
          <a:bodyPr/>
          <a:lstStyle/>
          <a:p>
            <a:endParaRPr lang="fr-CA"/>
          </a:p>
        </p:txBody>
      </p:sp>
      <p:sp>
        <p:nvSpPr>
          <p:cNvPr id="5" name="Espace réservé du numéro de diapositive 4"/>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1118519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3318C6E-789F-4EE8-A9EC-927FC8C9198A}" type="datetimeFigureOut">
              <a:rPr lang="fr-CA" smtClean="0"/>
              <a:t>2025-03-19</a:t>
            </a:fld>
            <a:endParaRPr lang="fr-CA"/>
          </a:p>
        </p:txBody>
      </p:sp>
      <p:sp>
        <p:nvSpPr>
          <p:cNvPr id="3" name="Espace réservé du pied de page 2"/>
          <p:cNvSpPr>
            <a:spLocks noGrp="1"/>
          </p:cNvSpPr>
          <p:nvPr>
            <p:ph type="ftr" sz="quarter" idx="11"/>
          </p:nvPr>
        </p:nvSpPr>
        <p:spPr/>
        <p:txBody>
          <a:bodyPr/>
          <a:lstStyle/>
          <a:p>
            <a:endParaRPr lang="fr-CA"/>
          </a:p>
        </p:txBody>
      </p:sp>
      <p:sp>
        <p:nvSpPr>
          <p:cNvPr id="4" name="Espace réservé du numéro de diapositive 3"/>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3511797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33318C6E-789F-4EE8-A9EC-927FC8C9198A}" type="datetimeFigureOut">
              <a:rPr lang="fr-CA" smtClean="0"/>
              <a:t>2025-03-19</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2915766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CA"/>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A"/>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33318C6E-789F-4EE8-A9EC-927FC8C9198A}" type="datetimeFigureOut">
              <a:rPr lang="fr-CA" smtClean="0"/>
              <a:t>2025-03-19</a:t>
            </a:fld>
            <a:endParaRPr lang="fr-CA"/>
          </a:p>
        </p:txBody>
      </p:sp>
      <p:sp>
        <p:nvSpPr>
          <p:cNvPr id="6" name="Espace réservé du pied de page 5"/>
          <p:cNvSpPr>
            <a:spLocks noGrp="1"/>
          </p:cNvSpPr>
          <p:nvPr>
            <p:ph type="ftr" sz="quarter" idx="11"/>
          </p:nvPr>
        </p:nvSpPr>
        <p:spPr/>
        <p:txBody>
          <a:bodyPr/>
          <a:lstStyle/>
          <a:p>
            <a:endParaRPr lang="fr-CA"/>
          </a:p>
        </p:txBody>
      </p:sp>
      <p:sp>
        <p:nvSpPr>
          <p:cNvPr id="7" name="Espace réservé du numéro de diapositive 6"/>
          <p:cNvSpPr>
            <a:spLocks noGrp="1"/>
          </p:cNvSpPr>
          <p:nvPr>
            <p:ph type="sldNum" sz="quarter" idx="12"/>
          </p:nvPr>
        </p:nvSpPr>
        <p:spPr/>
        <p:txBody>
          <a:bodyPr/>
          <a:lstStyle/>
          <a:p>
            <a:fld id="{5F1D4D68-2CFD-4096-AC39-E1F0757F8AF2}" type="slidenum">
              <a:rPr lang="fr-CA" smtClean="0"/>
              <a:t>‹N°›</a:t>
            </a:fld>
            <a:endParaRPr lang="fr-CA"/>
          </a:p>
        </p:txBody>
      </p:sp>
    </p:spTree>
    <p:extLst>
      <p:ext uri="{BB962C8B-B14F-4D97-AF65-F5344CB8AC3E}">
        <p14:creationId xmlns:p14="http://schemas.microsoft.com/office/powerpoint/2010/main" val="1775216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CA"/>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A"/>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318C6E-789F-4EE8-A9EC-927FC8C9198A}" type="datetimeFigureOut">
              <a:rPr lang="fr-CA" smtClean="0"/>
              <a:t>2025-03-19</a:t>
            </a:fld>
            <a:endParaRPr lang="fr-CA"/>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A"/>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1D4D68-2CFD-4096-AC39-E1F0757F8AF2}" type="slidenum">
              <a:rPr lang="fr-CA" smtClean="0"/>
              <a:t>‹N°›</a:t>
            </a:fld>
            <a:endParaRPr lang="fr-CA"/>
          </a:p>
        </p:txBody>
      </p:sp>
    </p:spTree>
    <p:extLst>
      <p:ext uri="{BB962C8B-B14F-4D97-AF65-F5344CB8AC3E}">
        <p14:creationId xmlns:p14="http://schemas.microsoft.com/office/powerpoint/2010/main" val="18969862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1.jpg"/><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57.xml"/><Relationship Id="rId7"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s>
</file>

<file path=ppt/slides/_rels/slide11.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slideLayout" Target="../slideLayouts/slideLayout2.xml"/><Relationship Id="rId5" Type="http://schemas.openxmlformats.org/officeDocument/2006/relationships/tags" Target="../tags/tag65.xml"/><Relationship Id="rId4" Type="http://schemas.openxmlformats.org/officeDocument/2006/relationships/tags" Target="../tags/tag64.xml"/></Relationships>
</file>

<file path=ppt/slides/_rels/slide12.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5" Type="http://schemas.openxmlformats.org/officeDocument/2006/relationships/slideLayout" Target="../slideLayouts/slideLayout2.xml"/><Relationship Id="rId4" Type="http://schemas.openxmlformats.org/officeDocument/2006/relationships/tags" Target="../tags/tag69.xml"/></Relationships>
</file>

<file path=ppt/slides/_rels/slide13.xml.rels><?xml version="1.0" encoding="UTF-8" standalone="yes"?>
<Relationships xmlns="http://schemas.openxmlformats.org/package/2006/relationships"><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slideLayout" Target="../slideLayouts/slideLayout2.xml"/><Relationship Id="rId5" Type="http://schemas.openxmlformats.org/officeDocument/2006/relationships/tags" Target="../tags/tag74.xml"/><Relationship Id="rId4" Type="http://schemas.openxmlformats.org/officeDocument/2006/relationships/tags" Target="../tags/tag73.xml"/></Relationships>
</file>

<file path=ppt/slides/_rels/slide14.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slideLayout" Target="../slideLayouts/slideLayout2.xml"/><Relationship Id="rId5" Type="http://schemas.openxmlformats.org/officeDocument/2006/relationships/tags" Target="../tags/tag79.xml"/><Relationship Id="rId4" Type="http://schemas.openxmlformats.org/officeDocument/2006/relationships/tags" Target="../tags/tag78.xml"/></Relationships>
</file>

<file path=ppt/slides/_rels/slide15.xml.rels><?xml version="1.0" encoding="UTF-8" standalone="yes"?>
<Relationships xmlns="http://schemas.openxmlformats.org/package/2006/relationships"><Relationship Id="rId3" Type="http://schemas.openxmlformats.org/officeDocument/2006/relationships/tags" Target="../tags/tag82.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hyperlink" Target="mailto:bae.adminsitratif@uqam.ca" TargetMode="External"/><Relationship Id="rId5" Type="http://schemas.openxmlformats.org/officeDocument/2006/relationships/slideLayout" Target="../slideLayouts/slideLayout2.xml"/><Relationship Id="rId4" Type="http://schemas.openxmlformats.org/officeDocument/2006/relationships/tags" Target="../tags/tag83.xml"/></Relationships>
</file>

<file path=ppt/slides/_rels/slide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tags" Target="../tags/tag7.xml"/><Relationship Id="rId7" Type="http://schemas.openxmlformats.org/officeDocument/2006/relationships/slideLayout" Target="../slideLayouts/slideLayout4.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hyperlink" Target="mailto:bae.administratif@uqam.ca" TargetMode="External"/><Relationship Id="rId5" Type="http://schemas.openxmlformats.org/officeDocument/2006/relationships/slideLayout" Target="../slideLayouts/slideLayout2.xml"/><Relationship Id="rId4" Type="http://schemas.openxmlformats.org/officeDocument/2006/relationships/tags" Target="../tags/tag14.xml"/></Relationships>
</file>

<file path=ppt/slides/_rels/slide4.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slideLayout" Target="../slideLayouts/slideLayout2.xml"/><Relationship Id="rId4" Type="http://schemas.openxmlformats.org/officeDocument/2006/relationships/tags" Target="../tags/tag18.xml"/></Relationships>
</file>

<file path=ppt/slides/_rels/slide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hyperlink" Target="https://wiki.uqam.ca/pages/viewpage.action?pageId=160340757" TargetMode="External"/><Relationship Id="rId5" Type="http://schemas.openxmlformats.org/officeDocument/2006/relationships/slideLayout" Target="../slideLayouts/slideLayout2.xml"/><Relationship Id="rId4" Type="http://schemas.openxmlformats.org/officeDocument/2006/relationships/tags" Target="../tags/tag22.xml"/></Relationships>
</file>

<file path=ppt/slides/_rels/slide6.xml.rels><?xml version="1.0" encoding="UTF-8" standalone="yes"?>
<Relationships xmlns="http://schemas.openxmlformats.org/package/2006/relationships"><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slideLayout" Target="../slideLayouts/slideLayout2.xml"/><Relationship Id="rId4" Type="http://schemas.openxmlformats.org/officeDocument/2006/relationships/tags" Target="../tags/tag26.xml"/></Relationships>
</file>

<file path=ppt/slides/_rels/slide7.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2" Type="http://schemas.openxmlformats.org/officeDocument/2006/relationships/tags" Target="../tags/tag28.xml"/><Relationship Id="rId16" Type="http://schemas.openxmlformats.org/officeDocument/2006/relationships/image" Target="../media/image3.png"/><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slideLayout" Target="../slideLayouts/slideLayout2.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_rels/slide8.xml.rels><?xml version="1.0" encoding="UTF-8" standalone="yes"?>
<Relationships xmlns="http://schemas.openxmlformats.org/package/2006/relationships"><Relationship Id="rId8" Type="http://schemas.openxmlformats.org/officeDocument/2006/relationships/tags" Target="../tags/tag48.xml"/><Relationship Id="rId3" Type="http://schemas.openxmlformats.org/officeDocument/2006/relationships/tags" Target="../tags/tag43.xml"/><Relationship Id="rId7" Type="http://schemas.openxmlformats.org/officeDocument/2006/relationships/tags" Target="../tags/tag47.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5" Type="http://schemas.openxmlformats.org/officeDocument/2006/relationships/tags" Target="../tags/tag45.xml"/><Relationship Id="rId10" Type="http://schemas.openxmlformats.org/officeDocument/2006/relationships/image" Target="../media/image3.png"/><Relationship Id="rId4" Type="http://schemas.openxmlformats.org/officeDocument/2006/relationships/tags" Target="../tags/tag44.xml"/><Relationship Id="rId9"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51.xml"/><Relationship Id="rId7" Type="http://schemas.openxmlformats.org/officeDocument/2006/relationships/slideLayout" Target="../slideLayouts/slideLayout2.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Image 3"/>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a:xfrm>
            <a:off x="0" y="0"/>
            <a:ext cx="5486400" cy="6858000"/>
          </a:xfrm>
          <a:prstGeom prst="rect">
            <a:avLst/>
          </a:prstGeom>
        </p:spPr>
      </p:pic>
      <p:sp>
        <p:nvSpPr>
          <p:cNvPr id="6" name="ZoneTexte 5"/>
          <p:cNvSpPr txBox="1"/>
          <p:nvPr>
            <p:custDataLst>
              <p:tags r:id="rId2"/>
            </p:custDataLst>
          </p:nvPr>
        </p:nvSpPr>
        <p:spPr>
          <a:xfrm>
            <a:off x="5863428" y="485784"/>
            <a:ext cx="6032090" cy="707886"/>
          </a:xfrm>
          <a:prstGeom prst="rect">
            <a:avLst/>
          </a:prstGeom>
          <a:noFill/>
        </p:spPr>
        <p:txBody>
          <a:bodyPr wrap="square" rtlCol="0">
            <a:spAutoFit/>
          </a:bodyPr>
          <a:lstStyle/>
          <a:p>
            <a:r>
              <a:rPr lang="fr-CA" sz="4000" b="1" dirty="0">
                <a:solidFill>
                  <a:schemeClr val="bg1"/>
                </a:solidFill>
              </a:rPr>
              <a:t>Programme de subventions</a:t>
            </a:r>
          </a:p>
        </p:txBody>
      </p:sp>
      <p:pic>
        <p:nvPicPr>
          <p:cNvPr id="3" name="Image 2"/>
          <p:cNvPicPr>
            <a:picLocks noChangeAspect="1"/>
          </p:cNvPicPr>
          <p:nvPr>
            <p:custDataLst>
              <p:tags r:id="rId3"/>
            </p:custDataLst>
          </p:nvPr>
        </p:nvPicPr>
        <p:blipFill>
          <a:blip r:embed="rId7" cstate="print">
            <a:extLst>
              <a:ext uri="{28A0092B-C50C-407E-A947-70E740481C1C}">
                <a14:useLocalDpi xmlns:a14="http://schemas.microsoft.com/office/drawing/2010/main" val="0"/>
              </a:ext>
            </a:extLst>
          </a:blip>
          <a:stretch>
            <a:fillRect/>
          </a:stretch>
        </p:blipFill>
        <p:spPr>
          <a:xfrm>
            <a:off x="8778240" y="6398470"/>
            <a:ext cx="3186917" cy="339034"/>
          </a:xfrm>
          <a:prstGeom prst="rect">
            <a:avLst/>
          </a:prstGeom>
        </p:spPr>
      </p:pic>
      <p:sp>
        <p:nvSpPr>
          <p:cNvPr id="2" name="ZoneTexte 1"/>
          <p:cNvSpPr txBox="1"/>
          <p:nvPr>
            <p:custDataLst>
              <p:tags r:id="rId4"/>
            </p:custDataLst>
          </p:nvPr>
        </p:nvSpPr>
        <p:spPr>
          <a:xfrm>
            <a:off x="5932905" y="2762795"/>
            <a:ext cx="5893136" cy="1938992"/>
          </a:xfrm>
          <a:prstGeom prst="rect">
            <a:avLst/>
          </a:prstGeom>
          <a:noFill/>
        </p:spPr>
        <p:txBody>
          <a:bodyPr wrap="square" rtlCol="0">
            <a:spAutoFit/>
          </a:bodyPr>
          <a:lstStyle/>
          <a:p>
            <a:pPr algn="ctr"/>
            <a:r>
              <a:rPr lang="fr-CA" sz="4000" dirty="0">
                <a:solidFill>
                  <a:srgbClr val="D29A09"/>
                </a:solidFill>
              </a:rPr>
              <a:t>Comment bien réaliser l’exercice de reddition de compte</a:t>
            </a:r>
          </a:p>
        </p:txBody>
      </p:sp>
    </p:spTree>
    <p:extLst>
      <p:ext uri="{BB962C8B-B14F-4D97-AF65-F5344CB8AC3E}">
        <p14:creationId xmlns:p14="http://schemas.microsoft.com/office/powerpoint/2010/main" val="364474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365126"/>
            <a:ext cx="10515600" cy="1076670"/>
          </a:xfrm>
        </p:spPr>
        <p:txBody>
          <a:bodyPr>
            <a:normAutofit fontScale="90000"/>
          </a:bodyPr>
          <a:lstStyle/>
          <a:p>
            <a:r>
              <a:rPr lang="fr-CA" sz="4900" b="1" dirty="0">
                <a:solidFill>
                  <a:schemeClr val="bg1"/>
                </a:solidFill>
              </a:rPr>
              <a:t>Éléments du document à remplir</a:t>
            </a:r>
            <a:br>
              <a:rPr lang="fr-CA" b="1" dirty="0">
                <a:solidFill>
                  <a:schemeClr val="bg1"/>
                </a:solidFill>
              </a:rPr>
            </a:br>
            <a:r>
              <a:rPr lang="fr-CA" sz="2400" b="1" dirty="0">
                <a:solidFill>
                  <a:schemeClr val="bg1"/>
                </a:solidFill>
              </a:rPr>
              <a:t>Explications</a:t>
            </a:r>
          </a:p>
        </p:txBody>
      </p:sp>
      <p:sp>
        <p:nvSpPr>
          <p:cNvPr id="3" name="Espace réservé du contenu 2"/>
          <p:cNvSpPr>
            <a:spLocks noGrp="1"/>
          </p:cNvSpPr>
          <p:nvPr>
            <p:ph idx="1"/>
            <p:custDataLst>
              <p:tags r:id="rId3"/>
            </p:custDataLst>
          </p:nvPr>
        </p:nvSpPr>
        <p:spPr>
          <a:xfrm>
            <a:off x="820541" y="1500993"/>
            <a:ext cx="11218745" cy="4943350"/>
          </a:xfrm>
        </p:spPr>
        <p:txBody>
          <a:bodyPr>
            <a:normAutofit/>
          </a:bodyPr>
          <a:lstStyle/>
          <a:p>
            <a:pPr marL="0" indent="0">
              <a:buNone/>
            </a:pPr>
            <a:endParaRPr lang="fr-FR" b="1" dirty="0">
              <a:solidFill>
                <a:srgbClr val="FF0000"/>
              </a:solidFill>
            </a:endParaRPr>
          </a:p>
          <a:p>
            <a:pPr marL="0" indent="0" algn="just">
              <a:buNone/>
            </a:pPr>
            <a:endParaRPr lang="fr-CA" dirty="0"/>
          </a:p>
          <a:p>
            <a:pPr marL="457200" lvl="1" indent="0" algn="just">
              <a:buNone/>
            </a:pPr>
            <a:endParaRPr lang="fr-FR" b="1"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5" name="Image 4"/>
          <p:cNvPicPr>
            <a:picLocks noChangeAspect="1"/>
          </p:cNvPicPr>
          <p:nvPr>
            <p:custDataLst>
              <p:tags r:id="rId5"/>
            </p:custDataLst>
          </p:nvPr>
        </p:nvPicPr>
        <p:blipFill>
          <a:blip r:embed="rId8"/>
          <a:stretch>
            <a:fillRect/>
          </a:stretch>
        </p:blipFill>
        <p:spPr>
          <a:xfrm>
            <a:off x="1020096" y="1645039"/>
            <a:ext cx="3779927" cy="4571858"/>
          </a:xfrm>
          <a:prstGeom prst="rect">
            <a:avLst/>
          </a:prstGeom>
        </p:spPr>
      </p:pic>
      <p:sp>
        <p:nvSpPr>
          <p:cNvPr id="7" name="ZoneTexte 6"/>
          <p:cNvSpPr txBox="1"/>
          <p:nvPr>
            <p:custDataLst>
              <p:tags r:id="rId6"/>
            </p:custDataLst>
          </p:nvPr>
        </p:nvSpPr>
        <p:spPr>
          <a:xfrm>
            <a:off x="5199017" y="1607819"/>
            <a:ext cx="6740434" cy="4801314"/>
          </a:xfrm>
          <a:prstGeom prst="rect">
            <a:avLst/>
          </a:prstGeom>
          <a:noFill/>
        </p:spPr>
        <p:txBody>
          <a:bodyPr wrap="square" rtlCol="0">
            <a:spAutoFit/>
          </a:bodyPr>
          <a:lstStyle/>
          <a:p>
            <a:pPr lvl="1"/>
            <a:endParaRPr lang="fr-CA" dirty="0">
              <a:solidFill>
                <a:prstClr val="black"/>
              </a:solidFill>
            </a:endParaRPr>
          </a:p>
          <a:p>
            <a:pPr marL="800100" lvl="1" indent="-342900" algn="just">
              <a:buFont typeface="Arial" panose="020B0604020202020204" pitchFamily="34" charset="0"/>
              <a:buChar char="•"/>
            </a:pPr>
            <a:r>
              <a:rPr lang="fr-CA" b="1" dirty="0">
                <a:solidFill>
                  <a:prstClr val="black"/>
                </a:solidFill>
              </a:rPr>
              <a:t>Facture: </a:t>
            </a:r>
            <a:r>
              <a:rPr lang="fr-CA" dirty="0">
                <a:solidFill>
                  <a:prstClr val="black"/>
                </a:solidFill>
              </a:rPr>
              <a:t>dois contenir </a:t>
            </a:r>
            <a:r>
              <a:rPr lang="fr-FR" dirty="0">
                <a:solidFill>
                  <a:prstClr val="black"/>
                </a:solidFill>
              </a:rPr>
              <a:t>la mention « Facture », le nom du fournisseur, le nom du client, la date, une description permettant d’identifier les biens ou services, le montant total, le montant des taxes (si applicable).</a:t>
            </a:r>
          </a:p>
          <a:p>
            <a:pPr lvl="1" algn="just"/>
            <a:endParaRPr lang="fr-FR" dirty="0">
              <a:solidFill>
                <a:prstClr val="black"/>
              </a:solidFill>
            </a:endParaRPr>
          </a:p>
          <a:p>
            <a:pPr marL="800100" lvl="1" indent="-342900" algn="just">
              <a:buFont typeface="Arial" panose="020B0604020202020204" pitchFamily="34" charset="0"/>
              <a:buChar char="•"/>
            </a:pPr>
            <a:r>
              <a:rPr lang="fr-FR" b="1" dirty="0">
                <a:solidFill>
                  <a:prstClr val="black"/>
                </a:solidFill>
              </a:rPr>
              <a:t> </a:t>
            </a:r>
            <a:r>
              <a:rPr lang="fr-CA" b="1" dirty="0">
                <a:solidFill>
                  <a:prstClr val="black"/>
                </a:solidFill>
              </a:rPr>
              <a:t>Une preuve de paiement est un des éléments suivants: </a:t>
            </a:r>
            <a:r>
              <a:rPr lang="fr-CA" dirty="0">
                <a:solidFill>
                  <a:prstClr val="black"/>
                </a:solidFill>
              </a:rPr>
              <a:t>un</a:t>
            </a:r>
            <a:r>
              <a:rPr lang="fr-CA" b="1" dirty="0">
                <a:solidFill>
                  <a:prstClr val="black"/>
                </a:solidFill>
              </a:rPr>
              <a:t> </a:t>
            </a:r>
            <a:r>
              <a:rPr lang="fr-FR" dirty="0">
                <a:solidFill>
                  <a:prstClr val="black"/>
                </a:solidFill>
              </a:rPr>
              <a:t>relevé de carte de crédit, les détails d’un virement électronique, un relevé bancaire, un virement bancaire. Un ou l’autre de ces éléments doivent clairement présenter les </a:t>
            </a:r>
            <a:r>
              <a:rPr lang="fr-FR" b="1" dirty="0">
                <a:solidFill>
                  <a:prstClr val="black"/>
                </a:solidFill>
              </a:rPr>
              <a:t>coordonnées du détenteur du compte</a:t>
            </a:r>
            <a:r>
              <a:rPr lang="fr-FR" dirty="0">
                <a:solidFill>
                  <a:prstClr val="black"/>
                </a:solidFill>
              </a:rPr>
              <a:t>. </a:t>
            </a:r>
          </a:p>
          <a:p>
            <a:pPr lvl="1" algn="just"/>
            <a:endParaRPr lang="fr-FR" dirty="0">
              <a:solidFill>
                <a:prstClr val="black"/>
              </a:solidFill>
            </a:endParaRPr>
          </a:p>
          <a:p>
            <a:pPr marL="800100" lvl="1" indent="-342900" algn="just">
              <a:buFont typeface="Arial" panose="020B0604020202020204" pitchFamily="34" charset="0"/>
              <a:buChar char="•"/>
            </a:pPr>
            <a:r>
              <a:rPr lang="fr-FR" b="1" dirty="0">
                <a:solidFill>
                  <a:prstClr val="black"/>
                </a:solidFill>
              </a:rPr>
              <a:t>Reçu: </a:t>
            </a:r>
            <a:r>
              <a:rPr lang="fr-FR" dirty="0">
                <a:solidFill>
                  <a:prstClr val="black"/>
                </a:solidFill>
              </a:rPr>
              <a:t>Un reçu est une preuve écrite par laquelle une personne ou une organisation reconnaît avoir reçu une somme d'argent (quel que soit le montant) ou tout autre bien.</a:t>
            </a:r>
            <a:endParaRPr lang="fr-CA" dirty="0">
              <a:solidFill>
                <a:prstClr val="black"/>
              </a:solidFill>
            </a:endParaRPr>
          </a:p>
          <a:p>
            <a:pPr lvl="1"/>
            <a:endParaRPr lang="fr-CA" dirty="0">
              <a:solidFill>
                <a:prstClr val="black"/>
              </a:solidFill>
            </a:endParaRPr>
          </a:p>
        </p:txBody>
      </p:sp>
    </p:spTree>
    <p:extLst>
      <p:ext uri="{BB962C8B-B14F-4D97-AF65-F5344CB8AC3E}">
        <p14:creationId xmlns:p14="http://schemas.microsoft.com/office/powerpoint/2010/main" val="3425210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365126"/>
            <a:ext cx="10515600" cy="1076670"/>
          </a:xfrm>
        </p:spPr>
        <p:txBody>
          <a:bodyPr>
            <a:normAutofit/>
          </a:bodyPr>
          <a:lstStyle/>
          <a:p>
            <a:r>
              <a:rPr lang="fr-CA" sz="4900" b="1" dirty="0">
                <a:solidFill>
                  <a:schemeClr val="bg1"/>
                </a:solidFill>
              </a:rPr>
              <a:t>Dépenses admissibles </a:t>
            </a:r>
            <a:endParaRPr lang="fr-CA" sz="2400" b="1" dirty="0">
              <a:solidFill>
                <a:schemeClr val="bg1"/>
              </a:solidFill>
            </a:endParaRPr>
          </a:p>
        </p:txBody>
      </p:sp>
      <p:sp>
        <p:nvSpPr>
          <p:cNvPr id="3" name="Espace réservé du contenu 2"/>
          <p:cNvSpPr>
            <a:spLocks noGrp="1"/>
          </p:cNvSpPr>
          <p:nvPr>
            <p:ph idx="1"/>
            <p:custDataLst>
              <p:tags r:id="rId3"/>
            </p:custDataLst>
          </p:nvPr>
        </p:nvSpPr>
        <p:spPr>
          <a:xfrm>
            <a:off x="820541" y="1500993"/>
            <a:ext cx="11218745" cy="4943350"/>
          </a:xfrm>
        </p:spPr>
        <p:txBody>
          <a:bodyPr>
            <a:normAutofit/>
          </a:bodyPr>
          <a:lstStyle/>
          <a:p>
            <a:pPr marL="0" indent="0">
              <a:buNone/>
            </a:pPr>
            <a:endParaRPr lang="fr-FR" b="1" dirty="0">
              <a:solidFill>
                <a:srgbClr val="FF0000"/>
              </a:solidFill>
            </a:endParaRPr>
          </a:p>
          <a:p>
            <a:pPr marL="0" indent="0" algn="just">
              <a:buNone/>
            </a:pPr>
            <a:endParaRPr lang="fr-CA" dirty="0"/>
          </a:p>
          <a:p>
            <a:pPr marL="457200" lvl="1" indent="0" algn="just">
              <a:buNone/>
            </a:pPr>
            <a:endParaRPr lang="fr-FR" b="1"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ZoneTexte 6"/>
          <p:cNvSpPr txBox="1"/>
          <p:nvPr>
            <p:custDataLst>
              <p:tags r:id="rId5"/>
            </p:custDataLst>
          </p:nvPr>
        </p:nvSpPr>
        <p:spPr>
          <a:xfrm>
            <a:off x="546919" y="1736103"/>
            <a:ext cx="10561916" cy="2369880"/>
          </a:xfrm>
          <a:prstGeom prst="rect">
            <a:avLst/>
          </a:prstGeom>
          <a:noFill/>
        </p:spPr>
        <p:txBody>
          <a:bodyPr wrap="square" rtlCol="0">
            <a:spAutoFit/>
          </a:bodyPr>
          <a:lstStyle/>
          <a:p>
            <a:pPr lvl="1"/>
            <a:endParaRPr lang="fr-CA" dirty="0">
              <a:solidFill>
                <a:prstClr val="black"/>
              </a:solidFill>
            </a:endParaRPr>
          </a:p>
          <a:p>
            <a:pPr lvl="1" algn="just"/>
            <a:r>
              <a:rPr lang="fr-CA" sz="2800" dirty="0">
                <a:solidFill>
                  <a:prstClr val="black"/>
                </a:solidFill>
              </a:rPr>
              <a:t>La </a:t>
            </a:r>
            <a:r>
              <a:rPr lang="fr-CA" sz="2800" b="1" dirty="0">
                <a:solidFill>
                  <a:prstClr val="black"/>
                </a:solidFill>
              </a:rPr>
              <a:t>liste des dépenses admissibles </a:t>
            </a:r>
            <a:r>
              <a:rPr lang="fr-CA" sz="2800" dirty="0">
                <a:solidFill>
                  <a:prstClr val="black"/>
                </a:solidFill>
              </a:rPr>
              <a:t>(avec les codes budgétaires) se retrouve dans les programmes de subventions. </a:t>
            </a:r>
          </a:p>
          <a:p>
            <a:pPr lvl="1" algn="just"/>
            <a:endParaRPr lang="fr-CA" sz="2800" dirty="0">
              <a:solidFill>
                <a:prstClr val="black"/>
              </a:solidFill>
            </a:endParaRPr>
          </a:p>
          <a:p>
            <a:pPr lvl="1" algn="just"/>
            <a:r>
              <a:rPr lang="fr-CA" sz="2800" dirty="0">
                <a:solidFill>
                  <a:prstClr val="black"/>
                </a:solidFill>
              </a:rPr>
              <a:t>Vous trouverez un résumé dans les prochaines pages. </a:t>
            </a:r>
          </a:p>
          <a:p>
            <a:pPr lvl="1"/>
            <a:endParaRPr lang="fr-CA" dirty="0">
              <a:solidFill>
                <a:prstClr val="black"/>
              </a:solidFill>
            </a:endParaRPr>
          </a:p>
        </p:txBody>
      </p:sp>
    </p:spTree>
    <p:extLst>
      <p:ext uri="{BB962C8B-B14F-4D97-AF65-F5344CB8AC3E}">
        <p14:creationId xmlns:p14="http://schemas.microsoft.com/office/powerpoint/2010/main" val="2123648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225783"/>
            <a:ext cx="10515600" cy="1325563"/>
          </a:xfrm>
        </p:spPr>
        <p:txBody>
          <a:bodyPr/>
          <a:lstStyle/>
          <a:p>
            <a:r>
              <a:rPr lang="fr-FR" b="1" dirty="0">
                <a:solidFill>
                  <a:schemeClr val="bg1"/>
                </a:solidFill>
              </a:rPr>
              <a:t>Dépenses admissibles</a:t>
            </a:r>
            <a:br>
              <a:rPr lang="fr-FR" b="1" dirty="0">
                <a:solidFill>
                  <a:schemeClr val="bg1"/>
                </a:solidFill>
              </a:rPr>
            </a:br>
            <a:r>
              <a:rPr lang="fr-FR" sz="2200" b="1" dirty="0">
                <a:solidFill>
                  <a:schemeClr val="bg1"/>
                </a:solidFill>
              </a:rPr>
              <a:t>Pour les groupes étudiants ET les associations étudiantes</a:t>
            </a:r>
            <a:endParaRPr lang="fr-CA" sz="2200" b="1" dirty="0">
              <a:solidFill>
                <a:schemeClr val="bg1"/>
              </a:solidFill>
            </a:endParaRPr>
          </a:p>
        </p:txBody>
      </p:sp>
      <p:sp>
        <p:nvSpPr>
          <p:cNvPr id="3" name="Espace réservé du contenu 2"/>
          <p:cNvSpPr>
            <a:spLocks noGrp="1"/>
          </p:cNvSpPr>
          <p:nvPr>
            <p:ph idx="1"/>
            <p:custDataLst>
              <p:tags r:id="rId3"/>
            </p:custDataLst>
          </p:nvPr>
        </p:nvSpPr>
        <p:spPr>
          <a:xfrm>
            <a:off x="838200" y="1516121"/>
            <a:ext cx="10723818" cy="5341879"/>
          </a:xfrm>
        </p:spPr>
        <p:txBody>
          <a:bodyPr>
            <a:normAutofit fontScale="55000" lnSpcReduction="20000"/>
          </a:bodyPr>
          <a:lstStyle/>
          <a:p>
            <a:pPr marL="0" lvl="0" indent="0" algn="just" eaLnBrk="0" fontAlgn="base" hangingPunct="0">
              <a:lnSpc>
                <a:spcPct val="120000"/>
              </a:lnSpc>
              <a:spcBef>
                <a:spcPct val="20000"/>
              </a:spcBef>
              <a:spcAft>
                <a:spcPct val="0"/>
              </a:spcAft>
              <a:buNone/>
              <a:defRPr/>
            </a:pPr>
            <a:r>
              <a:rPr lang="fr-FR" altLang="fr-FR" sz="2100" b="1" dirty="0">
                <a:ea typeface="MS PGothic" panose="020B0600070205080204" pitchFamily="34" charset="-128"/>
                <a:cs typeface="Arial" panose="020B0604020202020204" pitchFamily="34" charset="0"/>
              </a:rPr>
              <a:t>Programmation annuelle des groupes (A) / projets d’exception (B) / petits projets (E) / activités sociales (F) / grands projets et prolongement académique (G) / activités interuniversitaires (H-I)</a:t>
            </a:r>
          </a:p>
          <a:p>
            <a:pPr marL="0" indent="0" eaLnBrk="0" fontAlgn="base" hangingPunct="0">
              <a:lnSpc>
                <a:spcPct val="120000"/>
              </a:lnSpc>
              <a:spcBef>
                <a:spcPct val="20000"/>
              </a:spcBef>
              <a:spcAft>
                <a:spcPct val="0"/>
              </a:spcAft>
              <a:buNone/>
              <a:defRPr/>
            </a:pPr>
            <a:endParaRPr lang="fr-FR" altLang="fr-FR" sz="2100" dirty="0">
              <a:ea typeface="MS PGothic" panose="020B0600070205080204" pitchFamily="34" charset="-128"/>
              <a:cs typeface="Arial" panose="020B0604020202020204" pitchFamily="34" charset="0"/>
            </a:endParaRPr>
          </a:p>
          <a:p>
            <a:pPr eaLnBrk="0" fontAlgn="base" hangingPunct="0">
              <a:lnSpc>
                <a:spcPct val="120000"/>
              </a:lnSpc>
              <a:spcBef>
                <a:spcPct val="20000"/>
              </a:spcBef>
              <a:spcAft>
                <a:spcPct val="0"/>
              </a:spcAft>
              <a:defRPr/>
            </a:pPr>
            <a:r>
              <a:rPr lang="fr-FR" altLang="fr-FR" sz="2100" b="1" dirty="0">
                <a:ea typeface="MS PGothic" panose="020B0600070205080204" pitchFamily="34" charset="-128"/>
                <a:cs typeface="Arial" panose="020B0604020202020204" pitchFamily="34" charset="0"/>
              </a:rPr>
              <a:t>Frais de reprographie: </a:t>
            </a:r>
            <a:r>
              <a:rPr lang="fr-FR" altLang="fr-FR" sz="2100" dirty="0">
                <a:ea typeface="MS PGothic" panose="020B0600070205080204" pitchFamily="34" charset="-128"/>
                <a:cs typeface="Arial" panose="020B0604020202020204" pitchFamily="34" charset="0"/>
              </a:rPr>
              <a:t>limite de </a:t>
            </a:r>
            <a:r>
              <a:rPr lang="fr-FR" altLang="fr-FR" sz="2100" b="1" dirty="0">
                <a:solidFill>
                  <a:srgbClr val="0070C0"/>
                </a:solidFill>
                <a:ea typeface="MS PGothic" panose="020B0600070205080204" pitchFamily="34" charset="-128"/>
                <a:cs typeface="Arial" panose="020B0604020202020204" pitchFamily="34" charset="0"/>
              </a:rPr>
              <a:t>20% de la subvention  </a:t>
            </a:r>
            <a:r>
              <a:rPr lang="fr-FR" altLang="fr-FR" sz="2100" dirty="0">
                <a:ea typeface="MS PGothic" panose="020B0600070205080204" pitchFamily="34" charset="-128"/>
                <a:cs typeface="Arial" panose="020B0604020202020204" pitchFamily="34" charset="0"/>
              </a:rPr>
              <a:t>(exception pour les revues et journaux 1 000 $). </a:t>
            </a:r>
          </a:p>
          <a:p>
            <a:pPr eaLnBrk="0" fontAlgn="base" hangingPunct="0">
              <a:lnSpc>
                <a:spcPct val="120000"/>
              </a:lnSpc>
              <a:spcBef>
                <a:spcPct val="20000"/>
              </a:spcBef>
              <a:spcAft>
                <a:spcPct val="0"/>
              </a:spcAft>
              <a:defRPr/>
            </a:pPr>
            <a:r>
              <a:rPr lang="fr-FR" altLang="fr-FR" sz="2100" b="1" dirty="0">
                <a:ea typeface="MS PGothic" panose="020B0600070205080204" pitchFamily="34" charset="-128"/>
                <a:cs typeface="Arial" panose="020B0604020202020204" pitchFamily="34" charset="0"/>
              </a:rPr>
              <a:t>Papeterie, fournitures de bureau: </a:t>
            </a:r>
            <a:r>
              <a:rPr lang="fr-FR" altLang="fr-FR" sz="2100" dirty="0">
                <a:ea typeface="MS PGothic" panose="020B0600070205080204" pitchFamily="34" charset="-128"/>
                <a:cs typeface="Arial" panose="020B0604020202020204" pitchFamily="34" charset="0"/>
              </a:rPr>
              <a:t>limite de </a:t>
            </a:r>
            <a:r>
              <a:rPr lang="fr-FR" altLang="fr-FR" sz="2100" b="1" dirty="0">
                <a:solidFill>
                  <a:srgbClr val="0070C0"/>
                </a:solidFill>
                <a:ea typeface="MS PGothic" panose="020B0600070205080204" pitchFamily="34" charset="-128"/>
                <a:cs typeface="Arial" panose="020B0604020202020204" pitchFamily="34" charset="0"/>
              </a:rPr>
              <a:t>20% de la subvention</a:t>
            </a:r>
            <a:r>
              <a:rPr lang="fr-FR" altLang="fr-FR" sz="2100" dirty="0">
                <a:ea typeface="MS PGothic" panose="020B0600070205080204" pitchFamily="34" charset="-128"/>
                <a:cs typeface="Arial" panose="020B0604020202020204" pitchFamily="34" charset="0"/>
              </a:rPr>
              <a:t>.</a:t>
            </a:r>
          </a:p>
          <a:p>
            <a:pPr eaLnBrk="0" fontAlgn="base" hangingPunct="0">
              <a:lnSpc>
                <a:spcPct val="120000"/>
              </a:lnSpc>
              <a:spcBef>
                <a:spcPct val="20000"/>
              </a:spcBef>
              <a:spcAft>
                <a:spcPct val="0"/>
              </a:spcAft>
              <a:defRPr/>
            </a:pPr>
            <a:r>
              <a:rPr lang="fr-FR" altLang="fr-FR" sz="2100" b="1" dirty="0">
                <a:ea typeface="MS PGothic" panose="020B0600070205080204" pitchFamily="34" charset="-128"/>
                <a:cs typeface="Arial" panose="020B0604020202020204" pitchFamily="34" charset="0"/>
              </a:rPr>
              <a:t>Matériel et accessoires: </a:t>
            </a:r>
            <a:r>
              <a:rPr lang="fr-CA" altLang="fr-FR" sz="2100" dirty="0">
                <a:ea typeface="MS PGothic" panose="020B0600070205080204" pitchFamily="34" charset="-128"/>
                <a:cs typeface="Arial" panose="020B0604020202020204" pitchFamily="34" charset="0"/>
              </a:rPr>
              <a:t>limite de </a:t>
            </a:r>
            <a:r>
              <a:rPr lang="fr-CA" altLang="fr-FR" sz="2100" b="1" dirty="0">
                <a:solidFill>
                  <a:srgbClr val="0070C0"/>
                </a:solidFill>
                <a:ea typeface="MS PGothic" panose="020B0600070205080204" pitchFamily="34" charset="-128"/>
                <a:cs typeface="Arial" panose="020B0604020202020204" pitchFamily="34" charset="0"/>
              </a:rPr>
              <a:t>20% de la subvention </a:t>
            </a:r>
            <a:r>
              <a:rPr lang="fr-CA" altLang="fr-FR" sz="2100" dirty="0">
                <a:ea typeface="MS PGothic" panose="020B0600070205080204" pitchFamily="34" charset="-128"/>
                <a:cs typeface="Arial" panose="020B0604020202020204" pitchFamily="34" charset="0"/>
              </a:rPr>
              <a:t>(possibilité d’aller jusqu’à 1 000 $ avec explications). </a:t>
            </a:r>
          </a:p>
          <a:p>
            <a:pPr eaLnBrk="0" fontAlgn="base" hangingPunct="0">
              <a:lnSpc>
                <a:spcPct val="120000"/>
              </a:lnSpc>
              <a:spcBef>
                <a:spcPct val="20000"/>
              </a:spcBef>
              <a:spcAft>
                <a:spcPct val="0"/>
              </a:spcAft>
              <a:defRPr/>
            </a:pPr>
            <a:r>
              <a:rPr lang="fr-CA" altLang="fr-FR" sz="2100" b="1" dirty="0">
                <a:ea typeface="MS PGothic" panose="020B0600070205080204" pitchFamily="34" charset="-128"/>
                <a:cs typeface="Arial" panose="020B0604020202020204" pitchFamily="34" charset="0"/>
              </a:rPr>
              <a:t>Site web (</a:t>
            </a:r>
            <a:r>
              <a:rPr lang="fr-CA" altLang="fr-FR" sz="2100" b="1" dirty="0">
                <a:solidFill>
                  <a:srgbClr val="FF0000"/>
                </a:solidFill>
                <a:ea typeface="MS PGothic" panose="020B0600070205080204" pitchFamily="34" charset="-128"/>
                <a:cs typeface="Arial" panose="020B0604020202020204" pitchFamily="34" charset="0"/>
              </a:rPr>
              <a:t>associations seulement</a:t>
            </a:r>
            <a:r>
              <a:rPr lang="fr-CA" altLang="fr-FR" sz="2100" b="1" dirty="0">
                <a:ea typeface="MS PGothic" panose="020B0600070205080204" pitchFamily="34" charset="-128"/>
                <a:cs typeface="Arial" panose="020B0604020202020204" pitchFamily="34" charset="0"/>
              </a:rPr>
              <a:t>): </a:t>
            </a:r>
            <a:r>
              <a:rPr lang="fr-CA" altLang="fr-FR" sz="2100" dirty="0">
                <a:ea typeface="MS PGothic" panose="020B0600070205080204" pitchFamily="34" charset="-128"/>
                <a:cs typeface="Arial" panose="020B0604020202020204" pitchFamily="34" charset="0"/>
              </a:rPr>
              <a:t>maximum de </a:t>
            </a:r>
            <a:r>
              <a:rPr lang="fr-CA" altLang="fr-FR" sz="2100" b="1" dirty="0">
                <a:solidFill>
                  <a:srgbClr val="0070C0"/>
                </a:solidFill>
                <a:ea typeface="MS PGothic" panose="020B0600070205080204" pitchFamily="34" charset="-128"/>
                <a:cs typeface="Arial" panose="020B0604020202020204" pitchFamily="34" charset="0"/>
              </a:rPr>
              <a:t>1 000 $. </a:t>
            </a:r>
            <a:endParaRPr lang="fr-FR" altLang="fr-FR" sz="2100" b="1" dirty="0">
              <a:solidFill>
                <a:srgbClr val="0070C0"/>
              </a:solidFill>
              <a:ea typeface="MS PGothic" panose="020B0600070205080204" pitchFamily="34" charset="-128"/>
              <a:cs typeface="Arial" panose="020B0604020202020204" pitchFamily="34" charset="0"/>
            </a:endParaRPr>
          </a:p>
          <a:p>
            <a:pPr eaLnBrk="0" fontAlgn="base" hangingPunct="0">
              <a:lnSpc>
                <a:spcPct val="120000"/>
              </a:lnSpc>
              <a:spcBef>
                <a:spcPct val="20000"/>
              </a:spcBef>
              <a:spcAft>
                <a:spcPct val="0"/>
              </a:spcAft>
              <a:defRPr/>
            </a:pPr>
            <a:r>
              <a:rPr lang="fr-FR" altLang="fr-FR" sz="2100" b="1" dirty="0">
                <a:ea typeface="MS PGothic" panose="020B0600070205080204" pitchFamily="34" charset="-128"/>
                <a:cs typeface="Arial" panose="020B0604020202020204" pitchFamily="34" charset="0"/>
              </a:rPr>
              <a:t>Programmation annuelle, soutien à la mission (</a:t>
            </a:r>
            <a:r>
              <a:rPr lang="fr-FR" altLang="fr-FR" sz="2100" b="1" dirty="0">
                <a:solidFill>
                  <a:srgbClr val="FF0000"/>
                </a:solidFill>
                <a:ea typeface="MS PGothic" panose="020B0600070205080204" pitchFamily="34" charset="-128"/>
                <a:cs typeface="Arial" panose="020B0604020202020204" pitchFamily="34" charset="0"/>
              </a:rPr>
              <a:t>groupes seulement</a:t>
            </a:r>
            <a:r>
              <a:rPr lang="fr-FR" altLang="fr-FR" sz="2100" b="1" dirty="0">
                <a:ea typeface="MS PGothic" panose="020B0600070205080204" pitchFamily="34" charset="-128"/>
                <a:cs typeface="Arial" panose="020B0604020202020204" pitchFamily="34" charset="0"/>
              </a:rPr>
              <a:t>): </a:t>
            </a:r>
            <a:r>
              <a:rPr lang="fr-FR" altLang="fr-FR" sz="2100" dirty="0">
                <a:ea typeface="MS PGothic" panose="020B0600070205080204" pitchFamily="34" charset="-128"/>
                <a:cs typeface="Arial" panose="020B0604020202020204" pitchFamily="34" charset="0"/>
              </a:rPr>
              <a:t>(site web, logiciel, etc.) maximum de 1000 $.</a:t>
            </a:r>
          </a:p>
          <a:p>
            <a:pPr algn="just" eaLnBrk="0" fontAlgn="base" hangingPunct="0">
              <a:lnSpc>
                <a:spcPct val="120000"/>
              </a:lnSpc>
              <a:spcBef>
                <a:spcPct val="20000"/>
              </a:spcBef>
              <a:spcAft>
                <a:spcPct val="0"/>
              </a:spcAft>
              <a:defRPr/>
            </a:pPr>
            <a:r>
              <a:rPr lang="fr-FR" altLang="fr-FR" sz="2100" b="1" dirty="0">
                <a:ea typeface="MS PGothic" panose="020B0600070205080204" pitchFamily="34" charset="-128"/>
                <a:cs typeface="Arial" panose="020B0604020202020204" pitchFamily="34" charset="0"/>
              </a:rPr>
              <a:t>Promotion: (</a:t>
            </a:r>
            <a:r>
              <a:rPr lang="fr-FR" altLang="fr-FR" sz="2100" b="1" dirty="0">
                <a:solidFill>
                  <a:srgbClr val="FF0000"/>
                </a:solidFill>
                <a:ea typeface="MS PGothic" panose="020B0600070205080204" pitchFamily="34" charset="-128"/>
                <a:cs typeface="Arial" panose="020B0604020202020204" pitchFamily="34" charset="0"/>
              </a:rPr>
              <a:t>groupes seulement</a:t>
            </a:r>
            <a:r>
              <a:rPr lang="fr-FR" altLang="fr-FR" sz="2100" b="1" dirty="0">
                <a:ea typeface="MS PGothic" panose="020B0600070205080204" pitchFamily="34" charset="-128"/>
                <a:cs typeface="Arial" panose="020B0604020202020204" pitchFamily="34" charset="0"/>
              </a:rPr>
              <a:t>): </a:t>
            </a:r>
            <a:r>
              <a:rPr lang="fr-FR" altLang="fr-FR" sz="2100" b="1" dirty="0">
                <a:solidFill>
                  <a:srgbClr val="0070C0"/>
                </a:solidFill>
                <a:ea typeface="MS PGothic" panose="020B0600070205080204" pitchFamily="34" charset="-128"/>
                <a:cs typeface="Arial" panose="020B0604020202020204" pitchFamily="34" charset="0"/>
              </a:rPr>
              <a:t>maximum de 750 $, </a:t>
            </a:r>
            <a:r>
              <a:rPr lang="fr-FR" altLang="fr-FR" sz="2100" dirty="0">
                <a:ea typeface="MS PGothic" panose="020B0600070205080204" pitchFamily="34" charset="-128"/>
                <a:cs typeface="Arial" panose="020B0604020202020204" pitchFamily="34" charset="0"/>
              </a:rPr>
              <a:t>doit promouvoir le groupe étudiant, </a:t>
            </a:r>
            <a:r>
              <a:rPr lang="fr-FR" altLang="fr-FR" sz="2100" dirty="0">
                <a:solidFill>
                  <a:srgbClr val="0070C0"/>
                </a:solidFill>
                <a:ea typeface="MS PGothic" panose="020B0600070205080204" pitchFamily="34" charset="-128"/>
                <a:cs typeface="Arial" panose="020B0604020202020204" pitchFamily="34" charset="0"/>
              </a:rPr>
              <a:t>les articles destinés à la vente ne peuvent être couverts par la subvention</a:t>
            </a:r>
            <a:r>
              <a:rPr lang="fr-FR" altLang="fr-FR" sz="2100" dirty="0">
                <a:ea typeface="MS PGothic" panose="020B0600070205080204" pitchFamily="34" charset="-128"/>
                <a:cs typeface="Arial" panose="020B0604020202020204" pitchFamily="34" charset="0"/>
              </a:rPr>
              <a:t>.</a:t>
            </a:r>
          </a:p>
          <a:p>
            <a:pPr algn="just" eaLnBrk="0" fontAlgn="base" hangingPunct="0">
              <a:lnSpc>
                <a:spcPct val="120000"/>
              </a:lnSpc>
              <a:spcBef>
                <a:spcPct val="20000"/>
              </a:spcBef>
              <a:spcAft>
                <a:spcPct val="0"/>
              </a:spcAft>
              <a:defRPr/>
            </a:pPr>
            <a:r>
              <a:rPr lang="fr-FR" altLang="fr-FR" sz="2100" b="1" dirty="0">
                <a:cs typeface="Arial" panose="020B0604020202020204" pitchFamily="34" charset="0"/>
              </a:rPr>
              <a:t>Nourriture, breuvages: </a:t>
            </a:r>
            <a:r>
              <a:rPr lang="fr-FR" altLang="fr-FR" sz="2100" dirty="0">
                <a:cs typeface="Arial" panose="020B0604020202020204" pitchFamily="34" charset="0"/>
              </a:rPr>
              <a:t>limite de </a:t>
            </a:r>
            <a:r>
              <a:rPr lang="fr-FR" altLang="fr-FR" sz="2100" b="1" dirty="0">
                <a:solidFill>
                  <a:srgbClr val="0070C0"/>
                </a:solidFill>
                <a:cs typeface="Arial" panose="020B0604020202020204" pitchFamily="34" charset="0"/>
              </a:rPr>
              <a:t>500 $, dont un maximum de 100 $ pour les breuvages alcoolisés</a:t>
            </a:r>
            <a:r>
              <a:rPr lang="fr-FR" altLang="fr-FR" sz="2100" dirty="0">
                <a:cs typeface="Arial" panose="020B0604020202020204" pitchFamily="34" charset="0"/>
              </a:rPr>
              <a:t>.  </a:t>
            </a:r>
            <a:r>
              <a:rPr lang="fr-FR" altLang="fr-FR" sz="2100" b="1" dirty="0">
                <a:cs typeface="Arial" panose="020B0604020202020204" pitchFamily="34" charset="0"/>
              </a:rPr>
              <a:t>Pour l’ensemble des projets de l’organisation étudiante </a:t>
            </a:r>
          </a:p>
          <a:p>
            <a:pPr algn="just" eaLnBrk="0" fontAlgn="base" hangingPunct="0">
              <a:lnSpc>
                <a:spcPct val="120000"/>
              </a:lnSpc>
              <a:spcBef>
                <a:spcPct val="20000"/>
              </a:spcBef>
              <a:spcAft>
                <a:spcPct val="0"/>
              </a:spcAft>
              <a:defRPr/>
            </a:pPr>
            <a:r>
              <a:rPr lang="fr-FR" altLang="fr-FR" sz="2100" b="1" dirty="0">
                <a:cs typeface="Arial" panose="020B0604020202020204" pitchFamily="34" charset="0"/>
              </a:rPr>
              <a:t>Embauche ponctuelle d’</a:t>
            </a:r>
            <a:r>
              <a:rPr lang="fr-FR" altLang="ja-JP" sz="2100" b="1" dirty="0" err="1">
                <a:cs typeface="Arial" panose="020B0604020202020204" pitchFamily="34" charset="0"/>
              </a:rPr>
              <a:t>un.e</a:t>
            </a:r>
            <a:r>
              <a:rPr lang="fr-FR" altLang="ja-JP" sz="2100" b="1" dirty="0">
                <a:cs typeface="Arial" panose="020B0604020202020204" pitchFamily="34" charset="0"/>
              </a:rPr>
              <a:t> </a:t>
            </a:r>
            <a:r>
              <a:rPr lang="fr-FR" altLang="ja-JP" sz="2100" b="1" dirty="0" err="1">
                <a:cs typeface="Arial" panose="020B0604020202020204" pitchFamily="34" charset="0"/>
              </a:rPr>
              <a:t>étudiant.e</a:t>
            </a:r>
            <a:r>
              <a:rPr lang="fr-FR" altLang="ja-JP" sz="2100" b="1" dirty="0">
                <a:cs typeface="Arial" panose="020B0604020202020204" pitchFamily="34" charset="0"/>
              </a:rPr>
              <a:t> de l</a:t>
            </a:r>
            <a:r>
              <a:rPr lang="fr-FR" altLang="fr-FR" sz="2100" b="1" dirty="0">
                <a:cs typeface="Arial" panose="020B0604020202020204" pitchFamily="34" charset="0"/>
              </a:rPr>
              <a:t>’</a:t>
            </a:r>
            <a:r>
              <a:rPr lang="fr-FR" altLang="ja-JP" sz="2100" b="1" dirty="0">
                <a:cs typeface="Arial" panose="020B0604020202020204" pitchFamily="34" charset="0"/>
              </a:rPr>
              <a:t>UQAM</a:t>
            </a:r>
            <a:r>
              <a:rPr lang="fr-CA" altLang="ja-JP" sz="2100" b="1" dirty="0">
                <a:cs typeface="Arial" panose="020B0604020202020204" pitchFamily="34" charset="0"/>
              </a:rPr>
              <a:t> pour son expertise et pour des besoins spécifiques (graphiste, webmestre, etc.)</a:t>
            </a:r>
            <a:r>
              <a:rPr lang="fr-FR" altLang="ja-JP" sz="2100" b="1" dirty="0">
                <a:cs typeface="Arial" panose="020B0604020202020204" pitchFamily="34" charset="0"/>
              </a:rPr>
              <a:t>.</a:t>
            </a:r>
          </a:p>
          <a:p>
            <a:pPr algn="just" eaLnBrk="0" fontAlgn="base" hangingPunct="0">
              <a:lnSpc>
                <a:spcPct val="120000"/>
              </a:lnSpc>
              <a:spcBef>
                <a:spcPct val="20000"/>
              </a:spcBef>
              <a:spcAft>
                <a:spcPct val="0"/>
              </a:spcAft>
              <a:defRPr/>
            </a:pPr>
            <a:r>
              <a:rPr lang="fr-FR" altLang="fr-FR" sz="2100" b="1" dirty="0">
                <a:cs typeface="Arial" panose="020B0604020202020204" pitchFamily="34" charset="0"/>
              </a:rPr>
              <a:t>Embauche d’un membre du personnel de l’UQAM (prévention, besoins techniques, etc.).</a:t>
            </a:r>
            <a:endParaRPr lang="fr-FR" altLang="fr-FR" sz="2100" dirty="0">
              <a:cs typeface="Arial" panose="020B0604020202020204" pitchFamily="34" charset="0"/>
            </a:endParaRPr>
          </a:p>
          <a:p>
            <a:pPr algn="just" eaLnBrk="0" fontAlgn="base" hangingPunct="0">
              <a:lnSpc>
                <a:spcPct val="120000"/>
              </a:lnSpc>
              <a:spcBef>
                <a:spcPct val="20000"/>
              </a:spcBef>
              <a:spcAft>
                <a:spcPct val="0"/>
              </a:spcAft>
              <a:defRPr/>
            </a:pPr>
            <a:r>
              <a:rPr lang="fr-FR" altLang="fr-FR" sz="2100" b="1" dirty="0">
                <a:cs typeface="Arial" panose="020B0604020202020204" pitchFamily="34" charset="0"/>
              </a:rPr>
              <a:t>Cachets versés à des professionnels s’adressant à un auditoire (conférence, formation, prestation artistique, etc.).</a:t>
            </a:r>
          </a:p>
          <a:p>
            <a:pPr algn="just" eaLnBrk="0" fontAlgn="base" hangingPunct="0">
              <a:lnSpc>
                <a:spcPct val="120000"/>
              </a:lnSpc>
              <a:spcBef>
                <a:spcPct val="20000"/>
              </a:spcBef>
              <a:spcAft>
                <a:spcPct val="0"/>
              </a:spcAft>
              <a:defRPr/>
            </a:pPr>
            <a:r>
              <a:rPr lang="fr-FR" altLang="fr-FR" sz="2100" b="1" dirty="0">
                <a:ea typeface="MS PGothic" panose="020B0600070205080204" pitchFamily="34" charset="-128"/>
                <a:cs typeface="Arial" panose="020B0604020202020204" pitchFamily="34" charset="0"/>
              </a:rPr>
              <a:t>Location de salle ou de matériel audiovisuel.</a:t>
            </a:r>
          </a:p>
          <a:p>
            <a:pPr algn="just" eaLnBrk="0" fontAlgn="base" hangingPunct="0">
              <a:lnSpc>
                <a:spcPct val="120000"/>
              </a:lnSpc>
              <a:spcBef>
                <a:spcPct val="20000"/>
              </a:spcBef>
              <a:spcAft>
                <a:spcPct val="0"/>
              </a:spcAft>
              <a:defRPr/>
            </a:pPr>
            <a:r>
              <a:rPr lang="fr-FR" altLang="fr-FR" sz="2100" b="1" dirty="0">
                <a:ea typeface="MS PGothic" panose="020B0600070205080204" pitchFamily="34" charset="-128"/>
                <a:cs typeface="Arial" panose="020B0604020202020204" pitchFamily="34" charset="0"/>
              </a:rPr>
              <a:t>Frais d’inscription et de déplacement (colloques, congrès, conférences, etc.): </a:t>
            </a:r>
            <a:r>
              <a:rPr lang="fr-FR" altLang="fr-FR" sz="2100" dirty="0">
                <a:ea typeface="MS PGothic" panose="020B0600070205080204" pitchFamily="34" charset="-128"/>
                <a:cs typeface="Arial" panose="020B0604020202020204" pitchFamily="34" charset="0"/>
              </a:rPr>
              <a:t>limite de </a:t>
            </a:r>
            <a:r>
              <a:rPr lang="fr-FR" altLang="fr-FR" sz="2100" b="1" dirty="0">
                <a:solidFill>
                  <a:srgbClr val="0070C0"/>
                </a:solidFill>
                <a:ea typeface="MS PGothic" panose="020B0600070205080204" pitchFamily="34" charset="-128"/>
                <a:cs typeface="Arial" panose="020B0604020202020204" pitchFamily="34" charset="0"/>
              </a:rPr>
              <a:t>250 $ par personne participante</a:t>
            </a:r>
            <a:r>
              <a:rPr lang="fr-FR" altLang="fr-FR" sz="2100" dirty="0">
                <a:ea typeface="MS PGothic" panose="020B0600070205080204" pitchFamily="34" charset="-128"/>
                <a:cs typeface="Arial" panose="020B0604020202020204" pitchFamily="34" charset="0"/>
              </a:rPr>
              <a:t>, par projet </a:t>
            </a:r>
            <a:r>
              <a:rPr lang="fr-FR" altLang="fr-FR" sz="2100" b="1" dirty="0">
                <a:ea typeface="MS PGothic" panose="020B0600070205080204" pitchFamily="34" charset="-128"/>
                <a:cs typeface="Arial" panose="020B0604020202020204" pitchFamily="34" charset="0"/>
              </a:rPr>
              <a:t>(</a:t>
            </a:r>
            <a:r>
              <a:rPr lang="fr-FR" altLang="fr-FR" sz="2100" b="1" dirty="0">
                <a:solidFill>
                  <a:srgbClr val="FF0000"/>
                </a:solidFill>
                <a:ea typeface="MS PGothic" panose="020B0600070205080204" pitchFamily="34" charset="-128"/>
                <a:cs typeface="Arial" panose="020B0604020202020204" pitchFamily="34" charset="0"/>
              </a:rPr>
              <a:t>groupes seulement</a:t>
            </a:r>
            <a:r>
              <a:rPr lang="fr-FR" altLang="fr-FR" sz="2100" b="1" dirty="0">
                <a:ea typeface="MS PGothic" panose="020B0600070205080204" pitchFamily="34" charset="-128"/>
                <a:cs typeface="Arial" panose="020B0604020202020204" pitchFamily="34" charset="0"/>
              </a:rPr>
              <a:t>)</a:t>
            </a:r>
            <a:r>
              <a:rPr lang="fr-FR" altLang="fr-FR" sz="2100" dirty="0">
                <a:ea typeface="MS PGothic" panose="020B0600070205080204" pitchFamily="34" charset="-128"/>
                <a:cs typeface="Arial" panose="020B0604020202020204" pitchFamily="34" charset="0"/>
              </a:rPr>
              <a:t>. </a:t>
            </a:r>
          </a:p>
          <a:p>
            <a:pPr algn="just" eaLnBrk="0" fontAlgn="base" hangingPunct="0">
              <a:lnSpc>
                <a:spcPct val="120000"/>
              </a:lnSpc>
              <a:spcBef>
                <a:spcPct val="20000"/>
              </a:spcBef>
              <a:spcAft>
                <a:spcPct val="0"/>
              </a:spcAft>
              <a:defRPr/>
            </a:pPr>
            <a:r>
              <a:rPr lang="fr-FR" altLang="fr-FR" sz="2100" b="1" dirty="0">
                <a:ea typeface="MS PGothic" panose="020B0600070205080204" pitchFamily="34" charset="-128"/>
                <a:cs typeface="Arial" panose="020B0604020202020204" pitchFamily="34" charset="0"/>
              </a:rPr>
              <a:t>Prix de présence, bourses, cadeaux de remerciement: </a:t>
            </a:r>
            <a:r>
              <a:rPr lang="fr-FR" altLang="fr-FR" sz="2100" dirty="0">
                <a:ea typeface="MS PGothic" panose="020B0600070205080204" pitchFamily="34" charset="-128"/>
                <a:cs typeface="Arial" panose="020B0604020202020204" pitchFamily="34" charset="0"/>
              </a:rPr>
              <a:t>maximum de </a:t>
            </a:r>
            <a:r>
              <a:rPr lang="fr-FR" altLang="fr-FR" sz="2100" b="1" dirty="0">
                <a:solidFill>
                  <a:srgbClr val="0070C0"/>
                </a:solidFill>
                <a:ea typeface="MS PGothic" panose="020B0600070205080204" pitchFamily="34" charset="-128"/>
                <a:cs typeface="Arial" panose="020B0604020202020204" pitchFamily="34" charset="0"/>
              </a:rPr>
              <a:t>100 $ par projet</a:t>
            </a:r>
            <a:r>
              <a:rPr lang="fr-FR" altLang="fr-FR" sz="2100" dirty="0">
                <a:ea typeface="MS PGothic" panose="020B0600070205080204" pitchFamily="34" charset="-128"/>
                <a:cs typeface="Arial" panose="020B0604020202020204" pitchFamily="34" charset="0"/>
              </a:rPr>
              <a:t>. </a:t>
            </a:r>
          </a:p>
          <a:p>
            <a:pPr marL="0" indent="0" algn="just" eaLnBrk="0" fontAlgn="base" hangingPunct="0">
              <a:lnSpc>
                <a:spcPct val="120000"/>
              </a:lnSpc>
              <a:spcBef>
                <a:spcPct val="20000"/>
              </a:spcBef>
              <a:spcAft>
                <a:spcPct val="0"/>
              </a:spcAft>
              <a:buNone/>
              <a:defRPr/>
            </a:pPr>
            <a:endParaRPr lang="fr-FR" altLang="fr-FR" sz="2100" b="1" dirty="0">
              <a:cs typeface="Arial" panose="020B0604020202020204" pitchFamily="34" charset="0"/>
            </a:endParaRPr>
          </a:p>
          <a:p>
            <a:pPr marL="0" indent="0" algn="just" eaLnBrk="0" fontAlgn="base" hangingPunct="0">
              <a:lnSpc>
                <a:spcPct val="120000"/>
              </a:lnSpc>
              <a:spcBef>
                <a:spcPct val="20000"/>
              </a:spcBef>
              <a:spcAft>
                <a:spcPct val="0"/>
              </a:spcAft>
              <a:buNone/>
              <a:defRPr/>
            </a:pPr>
            <a:r>
              <a:rPr lang="fr-FR" altLang="fr-FR" sz="2100" dirty="0">
                <a:cs typeface="Arial" panose="020B0604020202020204" pitchFamily="34" charset="0"/>
              </a:rPr>
              <a:t>Il est possible de dépasser les limites par catégorie de dépenses, mais les dépassements devront être absorbés par une autre source de financement. </a:t>
            </a:r>
          </a:p>
          <a:p>
            <a:pPr marL="0" indent="0" algn="just" eaLnBrk="0" fontAlgn="base" hangingPunct="0">
              <a:lnSpc>
                <a:spcPct val="120000"/>
              </a:lnSpc>
              <a:spcBef>
                <a:spcPct val="20000"/>
              </a:spcBef>
              <a:spcAft>
                <a:spcPct val="0"/>
              </a:spcAft>
              <a:buNone/>
              <a:defRPr/>
            </a:pPr>
            <a:endParaRPr lang="fr-FR" altLang="fr-FR" sz="2100" b="1" dirty="0">
              <a:cs typeface="Arial" panose="020B0604020202020204" pitchFamily="34" charset="0"/>
            </a:endParaRPr>
          </a:p>
          <a:p>
            <a:pPr marL="0" indent="0" algn="just" eaLnBrk="0" fontAlgn="base" hangingPunct="0">
              <a:lnSpc>
                <a:spcPct val="120000"/>
              </a:lnSpc>
              <a:spcBef>
                <a:spcPct val="20000"/>
              </a:spcBef>
              <a:spcAft>
                <a:spcPct val="0"/>
              </a:spcAft>
              <a:buNone/>
              <a:defRPr/>
            </a:pPr>
            <a:r>
              <a:rPr lang="fr-FR" altLang="fr-FR" sz="2100" b="1" dirty="0">
                <a:solidFill>
                  <a:srgbClr val="0070C0"/>
                </a:solidFill>
                <a:cs typeface="Arial" panose="020B0604020202020204" pitchFamily="34" charset="0"/>
              </a:rPr>
              <a:t>Pour les rapports budgétaires: </a:t>
            </a:r>
            <a:r>
              <a:rPr lang="fr-FR" altLang="fr-FR" sz="2100" dirty="0">
                <a:cs typeface="Arial" panose="020B0604020202020204" pitchFamily="34" charset="0"/>
              </a:rPr>
              <a:t>Chaque catégorie de dépense est liée à un code budgétaire. </a:t>
            </a:r>
          </a:p>
          <a:p>
            <a:pPr marL="0" indent="0" algn="just" eaLnBrk="0" fontAlgn="base" hangingPunct="0">
              <a:lnSpc>
                <a:spcPct val="120000"/>
              </a:lnSpc>
              <a:spcBef>
                <a:spcPct val="20000"/>
              </a:spcBef>
              <a:spcAft>
                <a:spcPct val="0"/>
              </a:spcAft>
              <a:buNone/>
              <a:defRPr/>
            </a:pPr>
            <a:endParaRPr lang="fr-FR" altLang="fr-FR" sz="2100" b="1" dirty="0">
              <a:cs typeface="Arial" panose="020B0604020202020204" pitchFamily="34" charset="0"/>
            </a:endParaRPr>
          </a:p>
          <a:p>
            <a:pPr marL="0" indent="0" algn="just" eaLnBrk="0" fontAlgn="base" hangingPunct="0">
              <a:lnSpc>
                <a:spcPct val="120000"/>
              </a:lnSpc>
              <a:spcBef>
                <a:spcPct val="20000"/>
              </a:spcBef>
              <a:spcAft>
                <a:spcPct val="0"/>
              </a:spcAft>
              <a:buNone/>
              <a:defRPr/>
            </a:pPr>
            <a:r>
              <a:rPr lang="fr-FR" altLang="fr-FR" sz="2100" b="1" dirty="0">
                <a:cs typeface="Arial" panose="020B0604020202020204" pitchFamily="34" charset="0"/>
              </a:rPr>
              <a:t>Subvention: </a:t>
            </a:r>
            <a:r>
              <a:rPr lang="fr-FR" altLang="fr-FR" sz="2100" dirty="0">
                <a:cs typeface="Arial" panose="020B0604020202020204" pitchFamily="34" charset="0"/>
              </a:rPr>
              <a:t>montant réellement reçu donc la limite de la dépense admissible est en fonction du montant réellement accordé. </a:t>
            </a:r>
          </a:p>
          <a:p>
            <a:pPr marL="0" lvl="0" indent="0" algn="just" eaLnBrk="0" fontAlgn="base" hangingPunct="0">
              <a:lnSpc>
                <a:spcPct val="100000"/>
              </a:lnSpc>
              <a:spcBef>
                <a:spcPct val="20000"/>
              </a:spcBef>
              <a:spcAft>
                <a:spcPct val="0"/>
              </a:spcAft>
              <a:buNone/>
              <a:defRPr/>
            </a:pPr>
            <a:r>
              <a:rPr lang="fr-FR" altLang="fr-FR" sz="1400" dirty="0">
                <a:solidFill>
                  <a:srgbClr val="404040"/>
                </a:solidFill>
                <a:latin typeface="Arial" panose="020B0604020202020204" pitchFamily="34" charset="0"/>
                <a:ea typeface="MS PGothic" panose="020B0600070205080204" pitchFamily="34" charset="-128"/>
                <a:cs typeface="Arial" panose="020B0604020202020204" pitchFamily="34" charset="0"/>
              </a:rPr>
              <a:t> </a:t>
            </a:r>
          </a:p>
          <a:p>
            <a:pPr marL="0" indent="0">
              <a:buNone/>
            </a:pPr>
            <a:endParaRPr lang="fr-FR"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5936756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p:txBody>
          <a:bodyPr/>
          <a:lstStyle/>
          <a:p>
            <a:r>
              <a:rPr lang="fr-FR" b="1" dirty="0">
                <a:solidFill>
                  <a:schemeClr val="bg1"/>
                </a:solidFill>
              </a:rPr>
              <a:t>Dépenses admissibles</a:t>
            </a:r>
            <a:endParaRPr lang="fr-CA" b="1" dirty="0">
              <a:solidFill>
                <a:schemeClr val="bg1"/>
              </a:solidFill>
            </a:endParaRPr>
          </a:p>
        </p:txBody>
      </p:sp>
      <p:sp>
        <p:nvSpPr>
          <p:cNvPr id="3" name="Espace réservé du contenu 2"/>
          <p:cNvSpPr>
            <a:spLocks noGrp="1"/>
          </p:cNvSpPr>
          <p:nvPr>
            <p:ph idx="1"/>
            <p:custDataLst>
              <p:tags r:id="rId3"/>
            </p:custDataLst>
          </p:nvPr>
        </p:nvSpPr>
        <p:spPr>
          <a:xfrm>
            <a:off x="838200" y="1516121"/>
            <a:ext cx="10723818" cy="5341879"/>
          </a:xfrm>
        </p:spPr>
        <p:txBody>
          <a:bodyPr>
            <a:normAutofit/>
          </a:bodyPr>
          <a:lstStyle/>
          <a:p>
            <a:pPr marL="0" lvl="0" indent="0" algn="just" eaLnBrk="0" fontAlgn="base" hangingPunct="0">
              <a:lnSpc>
                <a:spcPct val="100000"/>
              </a:lnSpc>
              <a:spcBef>
                <a:spcPct val="20000"/>
              </a:spcBef>
              <a:spcAft>
                <a:spcPct val="0"/>
              </a:spcAft>
              <a:buNone/>
              <a:defRPr/>
            </a:pPr>
            <a:r>
              <a:rPr lang="fr-FR" altLang="fr-FR" sz="2500" b="1" dirty="0">
                <a:ea typeface="MS PGothic" panose="020B0600070205080204" pitchFamily="34" charset="-128"/>
                <a:cs typeface="Arial" panose="020B0604020202020204" pitchFamily="34" charset="0"/>
              </a:rPr>
              <a:t>Obligations administratives </a:t>
            </a:r>
          </a:p>
          <a:p>
            <a:pPr marL="0" lvl="0" indent="0" algn="just" eaLnBrk="0" fontAlgn="base" hangingPunct="0">
              <a:lnSpc>
                <a:spcPct val="100000"/>
              </a:lnSpc>
              <a:spcBef>
                <a:spcPct val="20000"/>
              </a:spcBef>
              <a:spcAft>
                <a:spcPct val="0"/>
              </a:spcAft>
              <a:buNone/>
              <a:defRPr/>
            </a:pPr>
            <a:endParaRPr lang="fr-FR" altLang="fr-FR" sz="1000" b="1" dirty="0">
              <a:ea typeface="MS PGothic" panose="020B0600070205080204" pitchFamily="34" charset="-128"/>
              <a:cs typeface="Arial" panose="020B0604020202020204" pitchFamily="34" charset="0"/>
            </a:endParaRPr>
          </a:p>
          <a:p>
            <a:pPr marL="0" indent="0" eaLnBrk="0" fontAlgn="base" hangingPunct="0">
              <a:lnSpc>
                <a:spcPct val="100000"/>
              </a:lnSpc>
              <a:spcBef>
                <a:spcPct val="20000"/>
              </a:spcBef>
              <a:spcAft>
                <a:spcPct val="0"/>
              </a:spcAft>
              <a:buNone/>
              <a:defRPr/>
            </a:pPr>
            <a:r>
              <a:rPr lang="fr-FR" altLang="fr-FR" sz="2100" b="1" dirty="0">
                <a:solidFill>
                  <a:srgbClr val="FF0000"/>
                </a:solidFill>
                <a:ea typeface="MS PGothic" panose="020B0600070205080204" pitchFamily="34" charset="-128"/>
                <a:cs typeface="Arial" panose="020B0604020202020204" pitchFamily="34" charset="0"/>
              </a:rPr>
              <a:t>Volet D – Groupes étudiants</a:t>
            </a:r>
            <a:endParaRPr lang="fr-FR" altLang="fr-FR" sz="2100" dirty="0">
              <a:solidFill>
                <a:srgbClr val="FF0000"/>
              </a:solidFill>
              <a:ea typeface="MS PGothic" panose="020B0600070205080204" pitchFamily="34" charset="-128"/>
              <a:cs typeface="Arial" panose="020B0604020202020204" pitchFamily="34" charset="0"/>
            </a:endParaRPr>
          </a:p>
          <a:p>
            <a:pPr marL="0" indent="0" algn="just" eaLnBrk="0" fontAlgn="base" hangingPunct="0">
              <a:lnSpc>
                <a:spcPct val="120000"/>
              </a:lnSpc>
              <a:spcBef>
                <a:spcPct val="20000"/>
              </a:spcBef>
              <a:spcAft>
                <a:spcPct val="0"/>
              </a:spcAft>
              <a:buNone/>
              <a:defRPr/>
            </a:pPr>
            <a:endParaRPr lang="fr-FR" altLang="fr-FR" sz="2100" b="1" dirty="0">
              <a:cs typeface="Arial" panose="020B0604020202020204" pitchFamily="34" charset="0"/>
            </a:endParaRPr>
          </a:p>
          <a:p>
            <a:pPr marL="0" lvl="0" indent="0" algn="just" eaLnBrk="0" fontAlgn="base" hangingPunct="0">
              <a:lnSpc>
                <a:spcPct val="100000"/>
              </a:lnSpc>
              <a:spcBef>
                <a:spcPct val="20000"/>
              </a:spcBef>
              <a:spcAft>
                <a:spcPct val="0"/>
              </a:spcAft>
              <a:buNone/>
              <a:defRPr/>
            </a:pPr>
            <a:r>
              <a:rPr lang="fr-FR" altLang="fr-FR" sz="1400" dirty="0">
                <a:solidFill>
                  <a:srgbClr val="404040"/>
                </a:solidFill>
                <a:latin typeface="Arial" panose="020B0604020202020204" pitchFamily="34" charset="0"/>
                <a:ea typeface="MS PGothic" panose="020B0600070205080204" pitchFamily="34" charset="-128"/>
                <a:cs typeface="Arial" panose="020B0604020202020204" pitchFamily="34" charset="0"/>
              </a:rPr>
              <a:t> </a:t>
            </a:r>
          </a:p>
          <a:p>
            <a:pPr marL="0" indent="0">
              <a:buNone/>
            </a:pPr>
            <a:endParaRPr lang="fr-FR"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aphicFrame>
        <p:nvGraphicFramePr>
          <p:cNvPr id="6" name="Tableau 5"/>
          <p:cNvGraphicFramePr>
            <a:graphicFrameLocks noGrp="1"/>
          </p:cNvGraphicFramePr>
          <p:nvPr>
            <p:custDataLst>
              <p:tags r:id="rId5"/>
            </p:custDataLst>
            <p:extLst>
              <p:ext uri="{D42A27DB-BD31-4B8C-83A1-F6EECF244321}">
                <p14:modId xmlns:p14="http://schemas.microsoft.com/office/powerpoint/2010/main" val="572748709"/>
              </p:ext>
            </p:extLst>
          </p:nvPr>
        </p:nvGraphicFramePr>
        <p:xfrm>
          <a:off x="1006474" y="2567960"/>
          <a:ext cx="8407491" cy="3701555"/>
        </p:xfrm>
        <a:graphic>
          <a:graphicData uri="http://schemas.openxmlformats.org/drawingml/2006/table">
            <a:tbl>
              <a:tblPr firstRow="1" firstCol="1" bandRow="1">
                <a:tableStyleId>{5C22544A-7EE6-4342-B048-85BDC9FD1C3A}</a:tableStyleId>
              </a:tblPr>
              <a:tblGrid>
                <a:gridCol w="1168492">
                  <a:extLst>
                    <a:ext uri="{9D8B030D-6E8A-4147-A177-3AD203B41FA5}">
                      <a16:colId xmlns:a16="http://schemas.microsoft.com/office/drawing/2014/main" val="2615692730"/>
                    </a:ext>
                  </a:extLst>
                </a:gridCol>
                <a:gridCol w="4060371">
                  <a:extLst>
                    <a:ext uri="{9D8B030D-6E8A-4147-A177-3AD203B41FA5}">
                      <a16:colId xmlns:a16="http://schemas.microsoft.com/office/drawing/2014/main" val="2294185180"/>
                    </a:ext>
                  </a:extLst>
                </a:gridCol>
                <a:gridCol w="3178628">
                  <a:extLst>
                    <a:ext uri="{9D8B030D-6E8A-4147-A177-3AD203B41FA5}">
                      <a16:colId xmlns:a16="http://schemas.microsoft.com/office/drawing/2014/main" val="3955810980"/>
                    </a:ext>
                  </a:extLst>
                </a:gridCol>
              </a:tblGrid>
              <a:tr h="0">
                <a:tc>
                  <a:txBody>
                    <a:bodyPr/>
                    <a:lstStyle/>
                    <a:p>
                      <a:pPr algn="ctr">
                        <a:lnSpc>
                          <a:spcPct val="107000"/>
                        </a:lnSpc>
                        <a:spcAft>
                          <a:spcPts val="0"/>
                        </a:spcAft>
                      </a:pPr>
                      <a:r>
                        <a:rPr lang="fr-CA" sz="1300">
                          <a:effectLst/>
                        </a:rPr>
                        <a:t>Code budgétaire</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fr-CA" sz="1300" dirty="0">
                          <a:effectLst/>
                        </a:rPr>
                        <a:t>Description</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Maximum</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20264702"/>
                  </a:ext>
                </a:extLst>
              </a:tr>
              <a:tr h="0">
                <a:tc gridSpan="3">
                  <a:txBody>
                    <a:bodyPr/>
                    <a:lstStyle/>
                    <a:p>
                      <a:pPr algn="l">
                        <a:lnSpc>
                          <a:spcPct val="107000"/>
                        </a:lnSpc>
                        <a:spcAft>
                          <a:spcPts val="0"/>
                        </a:spcAft>
                      </a:pPr>
                      <a:r>
                        <a:rPr lang="fr-CA" sz="1300" dirty="0">
                          <a:effectLst/>
                        </a:rPr>
                        <a:t>Pour les groupes candidats à la reconnaissance </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1"/>
                    </a:solidFill>
                  </a:tcPr>
                </a:tc>
                <a:tc hMerge="1">
                  <a:txBody>
                    <a:bodyPr/>
                    <a:lstStyle/>
                    <a:p>
                      <a:endParaRPr lang="fr-CA"/>
                    </a:p>
                  </a:txBody>
                  <a:tcPr/>
                </a:tc>
                <a:tc hMerge="1">
                  <a:txBody>
                    <a:bodyPr/>
                    <a:lstStyle/>
                    <a:p>
                      <a:pPr>
                        <a:lnSpc>
                          <a:spcPct val="107000"/>
                        </a:lnSpc>
                        <a:spcAft>
                          <a:spcPts val="0"/>
                        </a:spcAft>
                      </a:pPr>
                      <a:endParaRPr lang="fr-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26553652"/>
                  </a:ext>
                </a:extLst>
              </a:tr>
              <a:tr h="0">
                <a:tc>
                  <a:txBody>
                    <a:bodyPr/>
                    <a:lstStyle/>
                    <a:p>
                      <a:pPr algn="ctr">
                        <a:lnSpc>
                          <a:spcPct val="107000"/>
                        </a:lnSpc>
                        <a:spcAft>
                          <a:spcPts val="0"/>
                        </a:spcAft>
                      </a:pPr>
                      <a:r>
                        <a:rPr lang="fr-CA" sz="1300">
                          <a:effectLst/>
                        </a:rPr>
                        <a:t>D.1</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Registraire des entreprises.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dirty="0">
                          <a:effectLst/>
                        </a:rPr>
                        <a:t>39 $ ou ± 200 $ pour un nouveau groupe</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91959428"/>
                  </a:ext>
                </a:extLst>
              </a:tr>
              <a:tr h="0">
                <a:tc>
                  <a:txBody>
                    <a:bodyPr/>
                    <a:lstStyle/>
                    <a:p>
                      <a:pPr algn="ctr">
                        <a:lnSpc>
                          <a:spcPct val="107000"/>
                        </a:lnSpc>
                        <a:spcAft>
                          <a:spcPts val="0"/>
                        </a:spcAft>
                      </a:pPr>
                      <a:r>
                        <a:rPr lang="fr-CA" sz="1300">
                          <a:effectLst/>
                        </a:rPr>
                        <a:t>D.2</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Frais bancaires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 100 $</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3951498"/>
                  </a:ext>
                </a:extLst>
              </a:tr>
              <a:tr h="0">
                <a:tc gridSpan="3">
                  <a:txBody>
                    <a:bodyPr/>
                    <a:lstStyle/>
                    <a:p>
                      <a:pPr algn="l">
                        <a:lnSpc>
                          <a:spcPct val="107000"/>
                        </a:lnSpc>
                        <a:spcAft>
                          <a:spcPts val="0"/>
                        </a:spcAft>
                      </a:pPr>
                      <a:r>
                        <a:rPr lang="fr-CA" sz="1300" dirty="0">
                          <a:effectLst/>
                        </a:rPr>
                        <a:t>Pour les groupes étudiants reconnus</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1"/>
                    </a:solidFill>
                  </a:tcPr>
                </a:tc>
                <a:tc hMerge="1">
                  <a:txBody>
                    <a:bodyPr/>
                    <a:lstStyle/>
                    <a:p>
                      <a:endParaRPr lang="fr-CA"/>
                    </a:p>
                  </a:txBody>
                  <a:tcPr/>
                </a:tc>
                <a:tc hMerge="1">
                  <a:txBody>
                    <a:bodyPr/>
                    <a:lstStyle/>
                    <a:p>
                      <a:pPr>
                        <a:lnSpc>
                          <a:spcPct val="107000"/>
                        </a:lnSpc>
                        <a:spcAft>
                          <a:spcPts val="0"/>
                        </a:spcAft>
                      </a:pPr>
                      <a:endParaRPr lang="fr-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01856897"/>
                  </a:ext>
                </a:extLst>
              </a:tr>
              <a:tr h="0">
                <a:tc>
                  <a:txBody>
                    <a:bodyPr/>
                    <a:lstStyle/>
                    <a:p>
                      <a:pPr algn="ctr">
                        <a:lnSpc>
                          <a:spcPct val="107000"/>
                        </a:lnSpc>
                        <a:spcAft>
                          <a:spcPts val="0"/>
                        </a:spcAft>
                      </a:pPr>
                      <a:r>
                        <a:rPr lang="fr-CA" sz="1300">
                          <a:effectLst/>
                        </a:rPr>
                        <a:t>D.3</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Cotisation à une maison mère ou une association liée à la mission du groupe.</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 50 $, maximum de 750 $)</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99150812"/>
                  </a:ext>
                </a:extLst>
              </a:tr>
              <a:tr h="0">
                <a:tc>
                  <a:txBody>
                    <a:bodyPr/>
                    <a:lstStyle/>
                    <a:p>
                      <a:pPr algn="ctr">
                        <a:lnSpc>
                          <a:spcPct val="107000"/>
                        </a:lnSpc>
                        <a:spcAft>
                          <a:spcPts val="0"/>
                        </a:spcAft>
                      </a:pPr>
                      <a:r>
                        <a:rPr lang="fr-CA" sz="1300">
                          <a:effectLst/>
                        </a:rPr>
                        <a:t>D.4</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Assurances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 750 $</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8529171"/>
                  </a:ext>
                </a:extLst>
              </a:tr>
              <a:tr h="0">
                <a:tc>
                  <a:txBody>
                    <a:bodyPr/>
                    <a:lstStyle/>
                    <a:p>
                      <a:pPr algn="ctr">
                        <a:lnSpc>
                          <a:spcPct val="107000"/>
                        </a:lnSpc>
                        <a:spcAft>
                          <a:spcPts val="0"/>
                        </a:spcAft>
                      </a:pPr>
                      <a:r>
                        <a:rPr lang="fr-CA" sz="1300">
                          <a:effectLst/>
                        </a:rPr>
                        <a:t>D.5</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Frais bancaires.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 100 $</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77700285"/>
                  </a:ext>
                </a:extLst>
              </a:tr>
              <a:tr h="432321">
                <a:tc>
                  <a:txBody>
                    <a:bodyPr/>
                    <a:lstStyle/>
                    <a:p>
                      <a:pPr algn="ctr">
                        <a:lnSpc>
                          <a:spcPct val="107000"/>
                        </a:lnSpc>
                        <a:spcAft>
                          <a:spcPts val="0"/>
                        </a:spcAft>
                      </a:pPr>
                      <a:r>
                        <a:rPr lang="fr-CA" sz="1300">
                          <a:effectLst/>
                        </a:rPr>
                        <a:t>D.6</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Registraire des entreprises (les frais de retard ou antérieurs ne seront pas remboursés).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38 $ ou ± 200 $ pour un nouveau groupe</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07491360"/>
                  </a:ext>
                </a:extLst>
              </a:tr>
              <a:tr h="0">
                <a:tc gridSpan="3">
                  <a:txBody>
                    <a:bodyPr/>
                    <a:lstStyle/>
                    <a:p>
                      <a:pPr algn="l">
                        <a:lnSpc>
                          <a:spcPct val="107000"/>
                        </a:lnSpc>
                        <a:spcAft>
                          <a:spcPts val="0"/>
                        </a:spcAft>
                      </a:pPr>
                      <a:r>
                        <a:rPr lang="fr-CA" sz="1300" dirty="0">
                          <a:effectLst/>
                        </a:rPr>
                        <a:t>Pour les groupes étudiants parapluies</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1"/>
                    </a:solidFill>
                  </a:tcPr>
                </a:tc>
                <a:tc hMerge="1">
                  <a:txBody>
                    <a:bodyPr/>
                    <a:lstStyle/>
                    <a:p>
                      <a:endParaRPr lang="fr-CA"/>
                    </a:p>
                  </a:txBody>
                  <a:tcPr/>
                </a:tc>
                <a:tc hMerge="1">
                  <a:txBody>
                    <a:bodyPr/>
                    <a:lstStyle/>
                    <a:p>
                      <a:pPr>
                        <a:lnSpc>
                          <a:spcPct val="107000"/>
                        </a:lnSpc>
                        <a:spcAft>
                          <a:spcPts val="0"/>
                        </a:spcAft>
                      </a:pPr>
                      <a:endParaRPr lang="fr-CA"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26217231"/>
                  </a:ext>
                </a:extLst>
              </a:tr>
              <a:tr h="0">
                <a:tc>
                  <a:txBody>
                    <a:bodyPr/>
                    <a:lstStyle/>
                    <a:p>
                      <a:pPr algn="ctr">
                        <a:lnSpc>
                          <a:spcPct val="107000"/>
                        </a:lnSpc>
                        <a:spcAft>
                          <a:spcPts val="0"/>
                        </a:spcAft>
                      </a:pPr>
                      <a:r>
                        <a:rPr lang="fr-CA" sz="1300">
                          <a:effectLst/>
                        </a:rPr>
                        <a:t>D.7</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Embauche d’un étudiant à la permanence du groupe.</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1 000 $</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03955356"/>
                  </a:ext>
                </a:extLst>
              </a:tr>
              <a:tr h="0">
                <a:tc>
                  <a:txBody>
                    <a:bodyPr/>
                    <a:lstStyle/>
                    <a:p>
                      <a:pPr algn="ctr">
                        <a:lnSpc>
                          <a:spcPct val="107000"/>
                        </a:lnSpc>
                        <a:spcAft>
                          <a:spcPts val="0"/>
                        </a:spcAft>
                      </a:pPr>
                      <a:r>
                        <a:rPr lang="fr-CA" sz="1300">
                          <a:effectLst/>
                        </a:rPr>
                        <a:t>D.8</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Assurances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dirty="0">
                          <a:effectLst/>
                        </a:rPr>
                        <a:t>± 750 $</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96055512"/>
                  </a:ext>
                </a:extLst>
              </a:tr>
              <a:tr h="0">
                <a:tc>
                  <a:txBody>
                    <a:bodyPr/>
                    <a:lstStyle/>
                    <a:p>
                      <a:pPr algn="ctr">
                        <a:lnSpc>
                          <a:spcPct val="107000"/>
                        </a:lnSpc>
                        <a:spcAft>
                          <a:spcPts val="0"/>
                        </a:spcAft>
                      </a:pPr>
                      <a:r>
                        <a:rPr lang="fr-CA" sz="1300">
                          <a:effectLst/>
                        </a:rPr>
                        <a:t>D.9</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Frais bancaires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 100 $</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45406747"/>
                  </a:ext>
                </a:extLst>
              </a:tr>
              <a:tr h="0">
                <a:tc>
                  <a:txBody>
                    <a:bodyPr/>
                    <a:lstStyle/>
                    <a:p>
                      <a:pPr algn="ctr">
                        <a:lnSpc>
                          <a:spcPct val="107000"/>
                        </a:lnSpc>
                        <a:spcAft>
                          <a:spcPts val="0"/>
                        </a:spcAft>
                      </a:pPr>
                      <a:r>
                        <a:rPr lang="fr-CA" sz="1300">
                          <a:effectLst/>
                        </a:rPr>
                        <a:t>D.10</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dirty="0">
                          <a:effectLst/>
                        </a:rPr>
                        <a:t>Registraire des entreprises (les frais de retard ou antérieurs ne seront pas remboursés).</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dirty="0">
                          <a:effectLst/>
                        </a:rPr>
                        <a:t>39 $</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9761636"/>
                  </a:ext>
                </a:extLst>
              </a:tr>
            </a:tbl>
          </a:graphicData>
        </a:graphic>
      </p:graphicFrame>
    </p:spTree>
    <p:extLst>
      <p:ext uri="{BB962C8B-B14F-4D97-AF65-F5344CB8AC3E}">
        <p14:creationId xmlns:p14="http://schemas.microsoft.com/office/powerpoint/2010/main" val="2004854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p:txBody>
          <a:bodyPr/>
          <a:lstStyle/>
          <a:p>
            <a:r>
              <a:rPr lang="fr-FR" b="1" dirty="0">
                <a:solidFill>
                  <a:schemeClr val="bg1"/>
                </a:solidFill>
              </a:rPr>
              <a:t>Dépenses admissibles</a:t>
            </a:r>
            <a:endParaRPr lang="fr-CA" b="1" dirty="0">
              <a:solidFill>
                <a:schemeClr val="bg1"/>
              </a:solidFill>
            </a:endParaRPr>
          </a:p>
        </p:txBody>
      </p:sp>
      <p:sp>
        <p:nvSpPr>
          <p:cNvPr id="3" name="Espace réservé du contenu 2"/>
          <p:cNvSpPr>
            <a:spLocks noGrp="1"/>
          </p:cNvSpPr>
          <p:nvPr>
            <p:ph idx="1"/>
            <p:custDataLst>
              <p:tags r:id="rId3"/>
            </p:custDataLst>
          </p:nvPr>
        </p:nvSpPr>
        <p:spPr>
          <a:xfrm>
            <a:off x="838200" y="1516121"/>
            <a:ext cx="10723818" cy="5341879"/>
          </a:xfrm>
        </p:spPr>
        <p:txBody>
          <a:bodyPr>
            <a:normAutofit/>
          </a:bodyPr>
          <a:lstStyle/>
          <a:p>
            <a:pPr marL="0" lvl="0" indent="0" algn="just" eaLnBrk="0" fontAlgn="base" hangingPunct="0">
              <a:lnSpc>
                <a:spcPct val="100000"/>
              </a:lnSpc>
              <a:spcBef>
                <a:spcPct val="20000"/>
              </a:spcBef>
              <a:spcAft>
                <a:spcPct val="0"/>
              </a:spcAft>
              <a:buNone/>
              <a:defRPr/>
            </a:pPr>
            <a:r>
              <a:rPr lang="fr-FR" altLang="fr-FR" sz="2500" b="1" dirty="0">
                <a:ea typeface="MS PGothic" panose="020B0600070205080204" pitchFamily="34" charset="-128"/>
                <a:cs typeface="Arial" panose="020B0604020202020204" pitchFamily="34" charset="0"/>
              </a:rPr>
              <a:t>Obligations administratives </a:t>
            </a:r>
          </a:p>
          <a:p>
            <a:pPr marL="0" lvl="0" indent="0" algn="just" eaLnBrk="0" fontAlgn="base" hangingPunct="0">
              <a:lnSpc>
                <a:spcPct val="100000"/>
              </a:lnSpc>
              <a:spcBef>
                <a:spcPct val="20000"/>
              </a:spcBef>
              <a:spcAft>
                <a:spcPct val="0"/>
              </a:spcAft>
              <a:buNone/>
              <a:defRPr/>
            </a:pPr>
            <a:endParaRPr lang="fr-FR" altLang="fr-FR" sz="1000" b="1" dirty="0">
              <a:ea typeface="MS PGothic" panose="020B0600070205080204" pitchFamily="34" charset="-128"/>
              <a:cs typeface="Arial" panose="020B0604020202020204" pitchFamily="34" charset="0"/>
            </a:endParaRPr>
          </a:p>
          <a:p>
            <a:pPr marL="0" indent="0" eaLnBrk="0" fontAlgn="base" hangingPunct="0">
              <a:lnSpc>
                <a:spcPct val="100000"/>
              </a:lnSpc>
              <a:spcBef>
                <a:spcPct val="20000"/>
              </a:spcBef>
              <a:spcAft>
                <a:spcPct val="0"/>
              </a:spcAft>
              <a:buNone/>
              <a:defRPr/>
            </a:pPr>
            <a:r>
              <a:rPr lang="fr-FR" altLang="fr-FR" sz="2100" b="1" dirty="0">
                <a:solidFill>
                  <a:srgbClr val="FF0000"/>
                </a:solidFill>
                <a:ea typeface="MS PGothic" panose="020B0600070205080204" pitchFamily="34" charset="-128"/>
                <a:cs typeface="Arial" panose="020B0604020202020204" pitchFamily="34" charset="0"/>
              </a:rPr>
              <a:t>Volet J – Associations étudiantes</a:t>
            </a:r>
            <a:endParaRPr lang="fr-FR" altLang="fr-FR" sz="2100" dirty="0">
              <a:solidFill>
                <a:srgbClr val="FF0000"/>
              </a:solidFill>
              <a:ea typeface="MS PGothic" panose="020B0600070205080204" pitchFamily="34" charset="-128"/>
              <a:cs typeface="Arial" panose="020B0604020202020204" pitchFamily="34" charset="0"/>
            </a:endParaRPr>
          </a:p>
          <a:p>
            <a:pPr marL="0" indent="0" algn="just" eaLnBrk="0" fontAlgn="base" hangingPunct="0">
              <a:lnSpc>
                <a:spcPct val="120000"/>
              </a:lnSpc>
              <a:spcBef>
                <a:spcPct val="20000"/>
              </a:spcBef>
              <a:spcAft>
                <a:spcPct val="0"/>
              </a:spcAft>
              <a:buNone/>
              <a:defRPr/>
            </a:pPr>
            <a:endParaRPr lang="fr-FR" altLang="fr-FR" sz="2100" b="1" dirty="0">
              <a:cs typeface="Arial" panose="020B0604020202020204" pitchFamily="34" charset="0"/>
            </a:endParaRPr>
          </a:p>
          <a:p>
            <a:pPr marL="0" lvl="0" indent="0" algn="just" eaLnBrk="0" fontAlgn="base" hangingPunct="0">
              <a:lnSpc>
                <a:spcPct val="100000"/>
              </a:lnSpc>
              <a:spcBef>
                <a:spcPct val="20000"/>
              </a:spcBef>
              <a:spcAft>
                <a:spcPct val="0"/>
              </a:spcAft>
              <a:buNone/>
              <a:defRPr/>
            </a:pPr>
            <a:r>
              <a:rPr lang="fr-FR" altLang="fr-FR" sz="1400" dirty="0">
                <a:solidFill>
                  <a:srgbClr val="404040"/>
                </a:solidFill>
                <a:latin typeface="Arial" panose="020B0604020202020204" pitchFamily="34" charset="0"/>
                <a:ea typeface="MS PGothic" panose="020B0600070205080204" pitchFamily="34" charset="-128"/>
                <a:cs typeface="Arial" panose="020B0604020202020204" pitchFamily="34" charset="0"/>
              </a:rPr>
              <a:t> </a:t>
            </a:r>
          </a:p>
          <a:p>
            <a:pPr marL="0" indent="0">
              <a:buNone/>
            </a:pPr>
            <a:endParaRPr lang="fr-FR"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aphicFrame>
        <p:nvGraphicFramePr>
          <p:cNvPr id="6" name="Tableau 5"/>
          <p:cNvGraphicFramePr>
            <a:graphicFrameLocks noGrp="1"/>
          </p:cNvGraphicFramePr>
          <p:nvPr>
            <p:custDataLst>
              <p:tags r:id="rId5"/>
            </p:custDataLst>
            <p:extLst>
              <p:ext uri="{D42A27DB-BD31-4B8C-83A1-F6EECF244321}">
                <p14:modId xmlns:p14="http://schemas.microsoft.com/office/powerpoint/2010/main" val="4219002062"/>
              </p:ext>
            </p:extLst>
          </p:nvPr>
        </p:nvGraphicFramePr>
        <p:xfrm>
          <a:off x="1408158" y="2738006"/>
          <a:ext cx="7301503" cy="1325564"/>
        </p:xfrm>
        <a:graphic>
          <a:graphicData uri="http://schemas.openxmlformats.org/drawingml/2006/table">
            <a:tbl>
              <a:tblPr firstRow="1" firstCol="1" bandRow="1">
                <a:tableStyleId>{5C22544A-7EE6-4342-B048-85BDC9FD1C3A}</a:tableStyleId>
              </a:tblPr>
              <a:tblGrid>
                <a:gridCol w="983792">
                  <a:extLst>
                    <a:ext uri="{9D8B030D-6E8A-4147-A177-3AD203B41FA5}">
                      <a16:colId xmlns:a16="http://schemas.microsoft.com/office/drawing/2014/main" val="558847773"/>
                    </a:ext>
                  </a:extLst>
                </a:gridCol>
                <a:gridCol w="2664523">
                  <a:extLst>
                    <a:ext uri="{9D8B030D-6E8A-4147-A177-3AD203B41FA5}">
                      <a16:colId xmlns:a16="http://schemas.microsoft.com/office/drawing/2014/main" val="165160918"/>
                    </a:ext>
                  </a:extLst>
                </a:gridCol>
                <a:gridCol w="3653188">
                  <a:extLst>
                    <a:ext uri="{9D8B030D-6E8A-4147-A177-3AD203B41FA5}">
                      <a16:colId xmlns:a16="http://schemas.microsoft.com/office/drawing/2014/main" val="2141781569"/>
                    </a:ext>
                  </a:extLst>
                </a:gridCol>
              </a:tblGrid>
              <a:tr h="483955">
                <a:tc>
                  <a:txBody>
                    <a:bodyPr/>
                    <a:lstStyle/>
                    <a:p>
                      <a:pPr algn="ctr">
                        <a:lnSpc>
                          <a:spcPct val="107000"/>
                        </a:lnSpc>
                        <a:spcAft>
                          <a:spcPts val="0"/>
                        </a:spcAft>
                      </a:pPr>
                      <a:r>
                        <a:rPr lang="fr-CA" sz="1300">
                          <a:effectLst/>
                        </a:rPr>
                        <a:t>Code budgétaire</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fr-CA" sz="1300" dirty="0">
                          <a:effectLst/>
                        </a:rPr>
                        <a:t>Description</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fr-CA" sz="1300" dirty="0">
                          <a:effectLst/>
                        </a:rPr>
                        <a:t>Maximum</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4932530"/>
                  </a:ext>
                </a:extLst>
              </a:tr>
              <a:tr h="207990">
                <a:tc>
                  <a:txBody>
                    <a:bodyPr/>
                    <a:lstStyle/>
                    <a:p>
                      <a:pPr algn="ctr">
                        <a:lnSpc>
                          <a:spcPct val="107000"/>
                        </a:lnSpc>
                        <a:spcAft>
                          <a:spcPts val="0"/>
                        </a:spcAft>
                      </a:pPr>
                      <a:r>
                        <a:rPr lang="fr-CA" sz="1300">
                          <a:effectLst/>
                        </a:rPr>
                        <a:t>J.1</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Assurances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500 $</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80433923"/>
                  </a:ext>
                </a:extLst>
              </a:tr>
              <a:tr h="207990">
                <a:tc>
                  <a:txBody>
                    <a:bodyPr/>
                    <a:lstStyle/>
                    <a:p>
                      <a:pPr algn="ctr">
                        <a:lnSpc>
                          <a:spcPct val="107000"/>
                        </a:lnSpc>
                        <a:spcAft>
                          <a:spcPts val="0"/>
                        </a:spcAft>
                      </a:pPr>
                      <a:r>
                        <a:rPr lang="fr-CA" sz="1300">
                          <a:effectLst/>
                        </a:rPr>
                        <a:t>J.2</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Frais bancaires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100 $</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54892561"/>
                  </a:ext>
                </a:extLst>
              </a:tr>
              <a:tr h="425629">
                <a:tc>
                  <a:txBody>
                    <a:bodyPr/>
                    <a:lstStyle/>
                    <a:p>
                      <a:pPr algn="ctr">
                        <a:lnSpc>
                          <a:spcPct val="107000"/>
                        </a:lnSpc>
                        <a:spcAft>
                          <a:spcPts val="0"/>
                        </a:spcAft>
                      </a:pPr>
                      <a:r>
                        <a:rPr lang="fr-CA" sz="1300" dirty="0">
                          <a:effectLst/>
                        </a:rPr>
                        <a:t>J.3</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a:effectLst/>
                        </a:rPr>
                        <a:t>Registraire des entreprises</a:t>
                      </a:r>
                      <a:endParaRPr lang="fr-CA" sz="13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fr-CA" sz="1300" dirty="0">
                          <a:effectLst/>
                        </a:rPr>
                        <a:t>± 39 $ ou ± 200 $ pour une nouvelle association</a:t>
                      </a:r>
                      <a:endParaRPr lang="fr-CA" sz="13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71304122"/>
                  </a:ext>
                </a:extLst>
              </a:tr>
            </a:tbl>
          </a:graphicData>
        </a:graphic>
      </p:graphicFrame>
    </p:spTree>
    <p:extLst>
      <p:ext uri="{BB962C8B-B14F-4D97-AF65-F5344CB8AC3E}">
        <p14:creationId xmlns:p14="http://schemas.microsoft.com/office/powerpoint/2010/main" val="27328638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75071" y="280920"/>
            <a:ext cx="10515600" cy="1325563"/>
          </a:xfrm>
        </p:spPr>
        <p:txBody>
          <a:bodyPr/>
          <a:lstStyle/>
          <a:p>
            <a:r>
              <a:rPr lang="fr-FR" b="1" dirty="0">
                <a:solidFill>
                  <a:schemeClr val="bg1"/>
                </a:solidFill>
              </a:rPr>
              <a:t>Aide</a:t>
            </a:r>
            <a:br>
              <a:rPr lang="fr-FR" b="1" dirty="0">
                <a:solidFill>
                  <a:schemeClr val="bg1"/>
                </a:solidFill>
              </a:rPr>
            </a:br>
            <a:r>
              <a:rPr lang="fr-FR" sz="2200" b="1" dirty="0">
                <a:solidFill>
                  <a:schemeClr val="bg1"/>
                </a:solidFill>
              </a:rPr>
              <a:t>Questions, accompagnement</a:t>
            </a:r>
            <a:endParaRPr lang="fr-CA" sz="2200" b="1" dirty="0">
              <a:solidFill>
                <a:schemeClr val="bg1"/>
              </a:solidFill>
            </a:endParaRPr>
          </a:p>
        </p:txBody>
      </p:sp>
      <p:sp>
        <p:nvSpPr>
          <p:cNvPr id="3" name="Espace réservé du contenu 2"/>
          <p:cNvSpPr>
            <a:spLocks noGrp="1"/>
          </p:cNvSpPr>
          <p:nvPr>
            <p:ph idx="1"/>
            <p:custDataLst>
              <p:tags r:id="rId3"/>
            </p:custDataLst>
          </p:nvPr>
        </p:nvSpPr>
        <p:spPr>
          <a:xfrm>
            <a:off x="875071" y="1283365"/>
            <a:ext cx="10723818" cy="5341879"/>
          </a:xfrm>
        </p:spPr>
        <p:txBody>
          <a:bodyPr>
            <a:normAutofit/>
          </a:bodyPr>
          <a:lstStyle/>
          <a:p>
            <a:pPr marL="0" indent="0" algn="just" eaLnBrk="0" fontAlgn="base" hangingPunct="0">
              <a:lnSpc>
                <a:spcPct val="120000"/>
              </a:lnSpc>
              <a:spcBef>
                <a:spcPct val="20000"/>
              </a:spcBef>
              <a:spcAft>
                <a:spcPct val="0"/>
              </a:spcAft>
              <a:buNone/>
              <a:defRPr/>
            </a:pPr>
            <a:endParaRPr lang="fr-FR" altLang="fr-FR" sz="2100" b="1" dirty="0">
              <a:cs typeface="Arial" panose="020B0604020202020204" pitchFamily="34" charset="0"/>
            </a:endParaRPr>
          </a:p>
          <a:p>
            <a:pPr marL="0" indent="0" algn="ctr">
              <a:buNone/>
            </a:pPr>
            <a:r>
              <a:rPr lang="fr-FR" dirty="0"/>
              <a:t>Vous voulez confirmer votre compréhension de l’exercice à réaliser?</a:t>
            </a:r>
          </a:p>
          <a:p>
            <a:pPr marL="0" indent="0" algn="ctr">
              <a:buNone/>
            </a:pPr>
            <a:r>
              <a:rPr lang="fr-FR" dirty="0"/>
              <a:t>Vous vous demandez si une dépense est admissible?</a:t>
            </a:r>
          </a:p>
          <a:p>
            <a:pPr marL="0" indent="0" algn="ctr">
              <a:buNone/>
            </a:pPr>
            <a:endParaRPr lang="fr-FR" dirty="0"/>
          </a:p>
          <a:p>
            <a:pPr marL="0" indent="0" algn="ctr">
              <a:buNone/>
            </a:pPr>
            <a:endParaRPr lang="fr-FR" dirty="0"/>
          </a:p>
          <a:p>
            <a:pPr marL="0" indent="0" algn="ctr">
              <a:buNone/>
            </a:pPr>
            <a:r>
              <a:rPr lang="fr-FR" dirty="0"/>
              <a:t>N’hésitez pas à nous écrire pour un rendez-vous !</a:t>
            </a:r>
          </a:p>
          <a:p>
            <a:pPr marL="0" indent="0" algn="ctr">
              <a:buNone/>
            </a:pPr>
            <a:endParaRPr lang="fr-FR" dirty="0"/>
          </a:p>
          <a:p>
            <a:pPr marL="0" indent="0" algn="ctr">
              <a:buNone/>
            </a:pPr>
            <a:r>
              <a:rPr lang="fr-FR" dirty="0"/>
              <a:t> </a:t>
            </a:r>
            <a:r>
              <a:rPr lang="fr-FR" sz="4000" dirty="0">
                <a:hlinkClick r:id="rId6"/>
              </a:rPr>
              <a:t>bae.adminsitratif@uqam.ca</a:t>
            </a:r>
            <a:endParaRPr lang="fr-FR" sz="4000"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28549913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4"/>
          <p:cNvPicPr>
            <a:picLocks noGrp="1" noChangeAspect="1"/>
          </p:cNvPicPr>
          <p:nvPr>
            <p:ph sz="half" idx="2"/>
            <p:custDataLst>
              <p:tags r:id="rId1"/>
            </p:custDataLst>
          </p:nvPr>
        </p:nvPicPr>
        <p:blipFill>
          <a:blip r:embed="rId8" cstate="print">
            <a:extLst>
              <a:ext uri="{28A0092B-C50C-407E-A947-70E740481C1C}">
                <a14:useLocalDpi xmlns:a14="http://schemas.microsoft.com/office/drawing/2010/main" val="0"/>
              </a:ext>
            </a:extLst>
          </a:blip>
          <a:stretch>
            <a:fillRect/>
          </a:stretch>
        </p:blipFill>
        <p:spPr>
          <a:xfrm>
            <a:off x="0" y="0"/>
            <a:ext cx="5139814" cy="6858000"/>
          </a:xfrm>
        </p:spPr>
      </p:pic>
      <p:sp>
        <p:nvSpPr>
          <p:cNvPr id="6" name="Ellipse 5"/>
          <p:cNvSpPr/>
          <p:nvPr>
            <p:custDataLst>
              <p:tags r:id="rId2"/>
            </p:custDataLst>
          </p:nvPr>
        </p:nvSpPr>
        <p:spPr>
          <a:xfrm>
            <a:off x="4843549" y="1168923"/>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9" name="Ellipse 8"/>
          <p:cNvSpPr/>
          <p:nvPr>
            <p:custDataLst>
              <p:tags r:id="rId3"/>
            </p:custDataLst>
          </p:nvPr>
        </p:nvSpPr>
        <p:spPr>
          <a:xfrm>
            <a:off x="4843549" y="2394127"/>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3" name="Espace réservé du contenu 4"/>
          <p:cNvSpPr txBox="1">
            <a:spLocks/>
          </p:cNvSpPr>
          <p:nvPr>
            <p:custDataLst>
              <p:tags r:id="rId4"/>
            </p:custDataLst>
          </p:nvPr>
        </p:nvSpPr>
        <p:spPr bwMode="auto">
          <a:xfrm>
            <a:off x="5524501" y="1168923"/>
            <a:ext cx="6462090" cy="4218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lumMod val="75000"/>
                    <a:lumOff val="25000"/>
                  </a:schemeClr>
                </a:solidFill>
                <a:latin typeface="Arial"/>
                <a:ea typeface="MS PGothic" panose="020B0600070205080204" pitchFamily="34" charset="-128"/>
                <a:cs typeface="Arial"/>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lumMod val="75000"/>
                    <a:lumOff val="25000"/>
                  </a:schemeClr>
                </a:solidFill>
                <a:latin typeface="Arial"/>
                <a:ea typeface="MS PGothic" panose="020B0600070205080204" pitchFamily="34" charset="-128"/>
                <a:cs typeface="Arial"/>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lumMod val="75000"/>
                    <a:lumOff val="25000"/>
                  </a:schemeClr>
                </a:solidFill>
                <a:latin typeface="Arial"/>
                <a:ea typeface="MS PGothic" panose="020B0600070205080204" pitchFamily="34" charset="-128"/>
                <a:cs typeface="Arial"/>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lumMod val="75000"/>
                    <a:lumOff val="25000"/>
                  </a:schemeClr>
                </a:solidFill>
                <a:latin typeface="Arial"/>
                <a:ea typeface="MS PGothic" panose="020B0600070205080204" pitchFamily="34" charset="-128"/>
                <a:cs typeface="Arial"/>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lumMod val="75000"/>
                    <a:lumOff val="25000"/>
                  </a:schemeClr>
                </a:solidFill>
                <a:latin typeface="Arial"/>
                <a:ea typeface="MS PGothic" panose="020B0600070205080204" pitchFamily="34"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buNone/>
            </a:pPr>
            <a:r>
              <a:rPr lang="fr-FR" altLang="fr-FR" sz="1800" b="1" dirty="0">
                <a:solidFill>
                  <a:schemeClr val="tx1"/>
                </a:solidFill>
                <a:latin typeface="+mn-lt"/>
                <a:cs typeface="Arial" panose="020B0604020202020204" pitchFamily="34" charset="0"/>
              </a:rPr>
              <a:t>Reddition de compte</a:t>
            </a:r>
          </a:p>
          <a:p>
            <a:pPr eaLnBrk="1" hangingPunct="1"/>
            <a:r>
              <a:rPr lang="fr-FR" altLang="fr-FR" sz="1800" dirty="0">
                <a:solidFill>
                  <a:schemeClr val="tx1"/>
                </a:solidFill>
                <a:latin typeface="+mn-lt"/>
                <a:cs typeface="Arial" panose="020B0604020202020204" pitchFamily="34" charset="0"/>
              </a:rPr>
              <a:t>Grands principes et dates importantes</a:t>
            </a:r>
          </a:p>
          <a:p>
            <a:pPr marL="0" indent="0" eaLnBrk="1" hangingPunct="1">
              <a:buNone/>
            </a:pPr>
            <a:endParaRPr lang="fr-FR" altLang="fr-FR" sz="1800" b="1" dirty="0">
              <a:solidFill>
                <a:schemeClr val="tx1"/>
              </a:solidFill>
              <a:latin typeface="+mn-lt"/>
              <a:cs typeface="Arial" panose="020B0604020202020204" pitchFamily="34" charset="0"/>
            </a:endParaRPr>
          </a:p>
          <a:p>
            <a:pPr marL="0" indent="0" eaLnBrk="1" hangingPunct="1">
              <a:buNone/>
            </a:pPr>
            <a:endParaRPr lang="fr-FR" altLang="fr-FR" sz="1800" b="1" dirty="0">
              <a:solidFill>
                <a:schemeClr val="tx1"/>
              </a:solidFill>
              <a:latin typeface="+mn-lt"/>
              <a:cs typeface="Arial" panose="020B0604020202020204" pitchFamily="34" charset="0"/>
            </a:endParaRPr>
          </a:p>
          <a:p>
            <a:pPr marL="0" indent="0" eaLnBrk="1" hangingPunct="1">
              <a:buNone/>
            </a:pPr>
            <a:r>
              <a:rPr lang="fr-FR" altLang="fr-FR" sz="1800" b="1" dirty="0">
                <a:solidFill>
                  <a:schemeClr val="tx1"/>
                </a:solidFill>
                <a:latin typeface="+mn-lt"/>
                <a:cs typeface="Arial" panose="020B0604020202020204" pitchFamily="34" charset="0"/>
              </a:rPr>
              <a:t>Présentation du document à remplir</a:t>
            </a:r>
          </a:p>
          <a:p>
            <a:pPr eaLnBrk="1" hangingPunct="1"/>
            <a:r>
              <a:rPr lang="fr-FR" altLang="fr-FR" sz="1800" dirty="0">
                <a:solidFill>
                  <a:schemeClr val="tx1"/>
                </a:solidFill>
                <a:latin typeface="+mn-lt"/>
                <a:cs typeface="Arial" panose="020B0604020202020204" pitchFamily="34" charset="0"/>
              </a:rPr>
              <a:t>À quel endroit trouver le document</a:t>
            </a:r>
          </a:p>
          <a:p>
            <a:pPr eaLnBrk="1" hangingPunct="1"/>
            <a:r>
              <a:rPr lang="fr-FR" altLang="fr-FR" sz="1800" dirty="0">
                <a:solidFill>
                  <a:schemeClr val="tx1"/>
                </a:solidFill>
                <a:latin typeface="+mn-lt"/>
                <a:cs typeface="Arial" panose="020B0604020202020204" pitchFamily="34" charset="0"/>
              </a:rPr>
              <a:t>Nombre de rapports à remettre</a:t>
            </a:r>
          </a:p>
          <a:p>
            <a:pPr eaLnBrk="1" hangingPunct="1"/>
            <a:r>
              <a:rPr lang="fr-FR" altLang="fr-FR" sz="1800" dirty="0">
                <a:solidFill>
                  <a:schemeClr val="tx1"/>
                </a:solidFill>
                <a:latin typeface="+mn-lt"/>
                <a:cs typeface="Arial" panose="020B0604020202020204" pitchFamily="34" charset="0"/>
              </a:rPr>
              <a:t>Détails techniques à savoir et diverses explications</a:t>
            </a:r>
          </a:p>
          <a:p>
            <a:pPr marL="0" indent="0" eaLnBrk="1" hangingPunct="1">
              <a:buNone/>
            </a:pPr>
            <a:endParaRPr lang="fr-FR" altLang="fr-FR" sz="1800" b="1" dirty="0">
              <a:solidFill>
                <a:schemeClr val="tx1"/>
              </a:solidFill>
              <a:latin typeface="+mn-lt"/>
              <a:cs typeface="Arial" panose="020B0604020202020204" pitchFamily="34" charset="0"/>
            </a:endParaRPr>
          </a:p>
          <a:p>
            <a:pPr marL="0" indent="0" eaLnBrk="1" hangingPunct="1">
              <a:buNone/>
            </a:pPr>
            <a:r>
              <a:rPr lang="fr-FR" altLang="fr-FR" sz="1800" b="1" dirty="0">
                <a:solidFill>
                  <a:schemeClr val="tx1"/>
                </a:solidFill>
                <a:latin typeface="+mn-lt"/>
                <a:cs typeface="Arial" panose="020B0604020202020204" pitchFamily="34" charset="0"/>
              </a:rPr>
              <a:t>Rappel des dépenses admissibles</a:t>
            </a:r>
          </a:p>
          <a:p>
            <a:pPr eaLnBrk="1" hangingPunct="1"/>
            <a:r>
              <a:rPr lang="fr-FR" altLang="fr-FR" sz="1800" dirty="0">
                <a:solidFill>
                  <a:schemeClr val="tx1"/>
                </a:solidFill>
                <a:latin typeface="+mn-lt"/>
                <a:cs typeface="Arial" panose="020B0604020202020204" pitchFamily="34" charset="0"/>
              </a:rPr>
              <a:t>Liste complète</a:t>
            </a:r>
          </a:p>
          <a:p>
            <a:pPr eaLnBrk="1" hangingPunct="1"/>
            <a:r>
              <a:rPr lang="fr-FR" altLang="fr-FR" sz="1800" dirty="0">
                <a:solidFill>
                  <a:schemeClr val="tx1"/>
                </a:solidFill>
                <a:latin typeface="+mn-lt"/>
                <a:cs typeface="Arial" panose="020B0604020202020204" pitchFamily="34" charset="0"/>
              </a:rPr>
              <a:t>Nuances entre les groupes étudiants et les associations étudiantes</a:t>
            </a:r>
          </a:p>
        </p:txBody>
      </p:sp>
      <p:sp>
        <p:nvSpPr>
          <p:cNvPr id="16" name="Ellipse 15"/>
          <p:cNvSpPr/>
          <p:nvPr>
            <p:custDataLst>
              <p:tags r:id="rId5"/>
            </p:custDataLst>
          </p:nvPr>
        </p:nvSpPr>
        <p:spPr>
          <a:xfrm>
            <a:off x="4843549" y="4038689"/>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ZoneTexte 1"/>
          <p:cNvSpPr txBox="1"/>
          <p:nvPr>
            <p:custDataLst>
              <p:tags r:id="rId6"/>
            </p:custDataLst>
          </p:nvPr>
        </p:nvSpPr>
        <p:spPr>
          <a:xfrm>
            <a:off x="5284794" y="341497"/>
            <a:ext cx="6560480" cy="707886"/>
          </a:xfrm>
          <a:prstGeom prst="rect">
            <a:avLst/>
          </a:prstGeom>
          <a:noFill/>
        </p:spPr>
        <p:txBody>
          <a:bodyPr wrap="square" rtlCol="0">
            <a:spAutoFit/>
          </a:bodyPr>
          <a:lstStyle/>
          <a:p>
            <a:r>
              <a:rPr lang="fr-CA" sz="2000" b="1" dirty="0"/>
              <a:t>Programme de subventions des Services à la vie étudiante</a:t>
            </a:r>
          </a:p>
          <a:p>
            <a:r>
              <a:rPr lang="fr-CA" sz="2000" b="1" dirty="0"/>
              <a:t>Information sur l’exercice de reddition de compte: </a:t>
            </a:r>
          </a:p>
        </p:txBody>
      </p:sp>
    </p:spTree>
    <p:extLst>
      <p:ext uri="{BB962C8B-B14F-4D97-AF65-F5344CB8AC3E}">
        <p14:creationId xmlns:p14="http://schemas.microsoft.com/office/powerpoint/2010/main" val="749378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365126"/>
            <a:ext cx="10515600" cy="1076670"/>
          </a:xfrm>
        </p:spPr>
        <p:txBody>
          <a:bodyPr>
            <a:normAutofit/>
          </a:bodyPr>
          <a:lstStyle/>
          <a:p>
            <a:r>
              <a:rPr lang="fr-CA" b="1" dirty="0">
                <a:solidFill>
                  <a:schemeClr val="bg1"/>
                </a:solidFill>
              </a:rPr>
              <a:t>Reddition de compte</a:t>
            </a:r>
            <a:br>
              <a:rPr lang="fr-CA" b="1" dirty="0">
                <a:solidFill>
                  <a:schemeClr val="bg1"/>
                </a:solidFill>
              </a:rPr>
            </a:br>
            <a:r>
              <a:rPr lang="fr-CA" sz="2200" b="1" dirty="0">
                <a:solidFill>
                  <a:schemeClr val="bg1"/>
                </a:solidFill>
              </a:rPr>
              <a:t>Grands principes et dates importantes</a:t>
            </a:r>
          </a:p>
        </p:txBody>
      </p:sp>
      <p:sp>
        <p:nvSpPr>
          <p:cNvPr id="3" name="Espace réservé du contenu 2"/>
          <p:cNvSpPr>
            <a:spLocks noGrp="1"/>
          </p:cNvSpPr>
          <p:nvPr>
            <p:ph idx="1"/>
            <p:custDataLst>
              <p:tags r:id="rId3"/>
            </p:custDataLst>
          </p:nvPr>
        </p:nvSpPr>
        <p:spPr>
          <a:xfrm>
            <a:off x="820541" y="1500993"/>
            <a:ext cx="11218745" cy="5165814"/>
          </a:xfrm>
        </p:spPr>
        <p:txBody>
          <a:bodyPr>
            <a:normAutofit fontScale="55000" lnSpcReduction="20000"/>
          </a:bodyPr>
          <a:lstStyle/>
          <a:p>
            <a:pPr marL="0" indent="0">
              <a:buNone/>
            </a:pPr>
            <a:endParaRPr lang="fr-FR" b="1" dirty="0">
              <a:solidFill>
                <a:srgbClr val="FF0000"/>
              </a:solidFill>
            </a:endParaRPr>
          </a:p>
          <a:p>
            <a:pPr algn="just"/>
            <a:r>
              <a:rPr lang="fr-FR" b="1" dirty="0"/>
              <a:t>Grands principes – pourquoi faire une reddition de compte? </a:t>
            </a:r>
          </a:p>
          <a:p>
            <a:pPr lvl="1" algn="just">
              <a:lnSpc>
                <a:spcPct val="120000"/>
              </a:lnSpc>
              <a:spcBef>
                <a:spcPts val="0"/>
              </a:spcBef>
              <a:buFont typeface="Courier New" panose="02070309020205020404" pitchFamily="49" charset="0"/>
              <a:buChar char="o"/>
            </a:pPr>
            <a:r>
              <a:rPr lang="fr-FR" dirty="0"/>
              <a:t>Les montants proviennent des cotisations étudiantes (frais institutionnels obligatoires des SVE). </a:t>
            </a:r>
          </a:p>
          <a:p>
            <a:pPr lvl="1" algn="just">
              <a:lnSpc>
                <a:spcPct val="120000"/>
              </a:lnSpc>
              <a:spcBef>
                <a:spcPts val="0"/>
              </a:spcBef>
              <a:buFont typeface="Courier New" panose="02070309020205020404" pitchFamily="49" charset="0"/>
              <a:buChar char="o"/>
            </a:pPr>
            <a:r>
              <a:rPr lang="fr-FR" dirty="0"/>
              <a:t>Les modalités du programme de subventions ont été adoptées conjointement par des personnes étudiantes ainsi que des représentant.es de l’institution (Comité de la vie étudiante – CVE). </a:t>
            </a:r>
          </a:p>
          <a:p>
            <a:pPr lvl="1" algn="just">
              <a:lnSpc>
                <a:spcPct val="120000"/>
              </a:lnSpc>
              <a:spcBef>
                <a:spcPts val="0"/>
              </a:spcBef>
              <a:buFont typeface="Courier New" panose="02070309020205020404" pitchFamily="49" charset="0"/>
              <a:buChar char="o"/>
            </a:pPr>
            <a:r>
              <a:rPr lang="fr-FR" dirty="0"/>
              <a:t>Ainsi, un exercice qui </a:t>
            </a:r>
            <a:r>
              <a:rPr lang="fr-FR" b="1" dirty="0"/>
              <a:t>démontre l’utilisation des sommes versées </a:t>
            </a:r>
            <a:r>
              <a:rPr lang="fr-FR" dirty="0"/>
              <a:t>est exigé, et ce, dans un objectif de transparence et de reddition de compte envers la communauté. Cet exercice prend la forme de rapports budgétaires faisant état des dépenses pour chaque projet. </a:t>
            </a:r>
          </a:p>
          <a:p>
            <a:pPr lvl="1" algn="just">
              <a:lnSpc>
                <a:spcPct val="120000"/>
              </a:lnSpc>
              <a:spcBef>
                <a:spcPts val="0"/>
              </a:spcBef>
              <a:buFont typeface="Courier New" panose="02070309020205020404" pitchFamily="49" charset="0"/>
              <a:buChar char="o"/>
            </a:pPr>
            <a:r>
              <a:rPr lang="fr-FR" dirty="0"/>
              <a:t>Les montants qui n’ont pas été dépensés doivent être remboursés à l’UQAM. Ils seront retournés dans le fonds de subventions pour l’année suivante.</a:t>
            </a:r>
          </a:p>
          <a:p>
            <a:pPr lvl="1" algn="just">
              <a:lnSpc>
                <a:spcPct val="120000"/>
              </a:lnSpc>
              <a:spcBef>
                <a:spcPts val="0"/>
              </a:spcBef>
              <a:buFont typeface="Courier New" panose="02070309020205020404" pitchFamily="49" charset="0"/>
              <a:buChar char="o"/>
            </a:pPr>
            <a:r>
              <a:rPr lang="fr-FR" dirty="0"/>
              <a:t>Les remboursements doivent être faits par chèque au nom de l’UQAM ou par virement </a:t>
            </a:r>
            <a:r>
              <a:rPr lang="fr-FR" dirty="0" err="1"/>
              <a:t>Interac</a:t>
            </a:r>
            <a:r>
              <a:rPr lang="fr-FR" dirty="0"/>
              <a:t> (n’hésitez pas à nous demander la procédure). </a:t>
            </a:r>
          </a:p>
          <a:p>
            <a:pPr marL="457200" lvl="1" indent="0" algn="just">
              <a:buNone/>
            </a:pPr>
            <a:endParaRPr lang="fr-FR" b="1" dirty="0"/>
          </a:p>
          <a:p>
            <a:pPr algn="just"/>
            <a:r>
              <a:rPr lang="fr-FR" b="1" dirty="0"/>
              <a:t>Date limite pour remettre les rapports budgétaires: </a:t>
            </a:r>
            <a:r>
              <a:rPr lang="fr-FR" b="1" u="sng" dirty="0">
                <a:solidFill>
                  <a:srgbClr val="FF0000"/>
                </a:solidFill>
              </a:rPr>
              <a:t>10 octobre 2025 (SVP le plus tôt possible)</a:t>
            </a:r>
          </a:p>
          <a:p>
            <a:pPr algn="just"/>
            <a:r>
              <a:rPr lang="fr-FR" b="1" dirty="0"/>
              <a:t>Date limite pour effectuer les remboursements: </a:t>
            </a:r>
            <a:r>
              <a:rPr lang="fr-FR" b="1" u="sng" dirty="0">
                <a:solidFill>
                  <a:srgbClr val="FF0000"/>
                </a:solidFill>
              </a:rPr>
              <a:t>1</a:t>
            </a:r>
            <a:r>
              <a:rPr lang="fr-FR" b="1" u="sng" baseline="30000" dirty="0">
                <a:solidFill>
                  <a:srgbClr val="FF0000"/>
                </a:solidFill>
              </a:rPr>
              <a:t>er</a:t>
            </a:r>
            <a:r>
              <a:rPr lang="fr-FR" b="1" u="sng" dirty="0">
                <a:solidFill>
                  <a:srgbClr val="FF0000"/>
                </a:solidFill>
              </a:rPr>
              <a:t> novembre 2025</a:t>
            </a:r>
          </a:p>
          <a:p>
            <a:pPr algn="just"/>
            <a:endParaRPr lang="fr-FR" b="1" u="sng" dirty="0">
              <a:solidFill>
                <a:srgbClr val="FF0000"/>
              </a:solidFill>
            </a:endParaRPr>
          </a:p>
          <a:p>
            <a:pPr lvl="1" algn="just">
              <a:buFont typeface="Courier New" panose="02070309020205020404" pitchFamily="49" charset="0"/>
              <a:buChar char="o"/>
            </a:pPr>
            <a:r>
              <a:rPr lang="fr-FR" b="1" dirty="0"/>
              <a:t>Idéalement: dès la fin du projet subventionné!</a:t>
            </a:r>
          </a:p>
          <a:p>
            <a:pPr lvl="1" algn="just">
              <a:buFont typeface="Courier New" panose="02070309020205020404" pitchFamily="49" charset="0"/>
              <a:buChar char="o"/>
            </a:pPr>
            <a:r>
              <a:rPr lang="fr-FR" dirty="0">
                <a:hlinkClick r:id="rId6"/>
              </a:rPr>
              <a:t>bae.administratif@uqam.ca</a:t>
            </a:r>
            <a:r>
              <a:rPr lang="fr-FR" dirty="0"/>
              <a:t> </a:t>
            </a:r>
          </a:p>
          <a:p>
            <a:pPr lvl="1" algn="just"/>
            <a:endParaRPr lang="fr-FR" dirty="0"/>
          </a:p>
          <a:p>
            <a:pPr algn="just"/>
            <a:r>
              <a:rPr lang="fr-FR" b="1" dirty="0"/>
              <a:t>Période pour la réalisation des projets et l’engagement des dépenses </a:t>
            </a:r>
          </a:p>
          <a:p>
            <a:pPr lvl="1" algn="just">
              <a:buFont typeface="Courier New" panose="02070309020205020404" pitchFamily="49" charset="0"/>
              <a:buChar char="o"/>
            </a:pPr>
            <a:r>
              <a:rPr lang="fr-FR" dirty="0"/>
              <a:t>Pour l’année 2024-2025, les projets </a:t>
            </a:r>
            <a:r>
              <a:rPr lang="fr-FR" b="1" u="sng" dirty="0"/>
              <a:t>ET</a:t>
            </a:r>
            <a:r>
              <a:rPr lang="fr-FR" dirty="0"/>
              <a:t> les dépenses doivent être réalisés entre le 1</a:t>
            </a:r>
            <a:r>
              <a:rPr lang="fr-FR" baseline="30000" dirty="0"/>
              <a:t>er</a:t>
            </a:r>
            <a:r>
              <a:rPr lang="fr-FR" dirty="0"/>
              <a:t> août 2024 et, au plus tard, le 31 juillet 2025. </a:t>
            </a:r>
          </a:p>
          <a:p>
            <a:pPr marL="457200" lvl="1" indent="0" algn="just">
              <a:buNone/>
            </a:pPr>
            <a:endParaRPr lang="fr-FR" dirty="0">
              <a:solidFill>
                <a:srgbClr val="FF0000"/>
              </a:solidFill>
            </a:endParaRPr>
          </a:p>
          <a:p>
            <a:pPr marL="0" indent="0" algn="just">
              <a:buNone/>
            </a:pPr>
            <a:r>
              <a:rPr lang="fr-FR" dirty="0">
                <a:solidFill>
                  <a:srgbClr val="FF0000"/>
                </a:solidFill>
              </a:rPr>
              <a:t>* </a:t>
            </a:r>
            <a:r>
              <a:rPr lang="fr-FR" b="1" dirty="0">
                <a:solidFill>
                  <a:srgbClr val="FF0000"/>
                </a:solidFill>
              </a:rPr>
              <a:t>Attention: </a:t>
            </a:r>
            <a:r>
              <a:rPr lang="fr-FR" dirty="0">
                <a:solidFill>
                  <a:srgbClr val="FF0000"/>
                </a:solidFill>
              </a:rPr>
              <a:t>la validation des rapports budgétaires est une exigence nécessaire pour déposer de nouvelles demandes pour l’édition 2025-2026.</a:t>
            </a:r>
            <a:endParaRPr lang="fr-CA"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731135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365126"/>
            <a:ext cx="10515600" cy="1076670"/>
          </a:xfrm>
        </p:spPr>
        <p:txBody>
          <a:bodyPr>
            <a:normAutofit/>
          </a:bodyPr>
          <a:lstStyle/>
          <a:p>
            <a:r>
              <a:rPr lang="fr-CA" b="1" dirty="0">
                <a:solidFill>
                  <a:schemeClr val="bg1"/>
                </a:solidFill>
              </a:rPr>
              <a:t>Reddition de compte</a:t>
            </a:r>
            <a:br>
              <a:rPr lang="fr-CA" b="1" dirty="0">
                <a:solidFill>
                  <a:schemeClr val="bg1"/>
                </a:solidFill>
              </a:rPr>
            </a:br>
            <a:endParaRPr lang="fr-CA" sz="2200" b="1" dirty="0">
              <a:solidFill>
                <a:schemeClr val="bg1"/>
              </a:solidFill>
            </a:endParaRPr>
          </a:p>
        </p:txBody>
      </p:sp>
      <p:sp>
        <p:nvSpPr>
          <p:cNvPr id="3" name="Espace réservé du contenu 2"/>
          <p:cNvSpPr>
            <a:spLocks noGrp="1"/>
          </p:cNvSpPr>
          <p:nvPr>
            <p:ph idx="1"/>
            <p:custDataLst>
              <p:tags r:id="rId3"/>
            </p:custDataLst>
          </p:nvPr>
        </p:nvSpPr>
        <p:spPr>
          <a:xfrm>
            <a:off x="820541" y="1500993"/>
            <a:ext cx="11218745" cy="5165814"/>
          </a:xfrm>
        </p:spPr>
        <p:txBody>
          <a:bodyPr>
            <a:normAutofit/>
          </a:bodyPr>
          <a:lstStyle/>
          <a:p>
            <a:pPr marL="0" indent="0">
              <a:buNone/>
            </a:pPr>
            <a:endParaRPr lang="fr-FR" b="1" dirty="0">
              <a:solidFill>
                <a:srgbClr val="FF0000"/>
              </a:solidFill>
            </a:endParaRPr>
          </a:p>
          <a:p>
            <a:pPr marL="0" indent="0" algn="just">
              <a:buNone/>
            </a:pPr>
            <a:r>
              <a:rPr lang="fr-FR" b="1" dirty="0"/>
              <a:t>Rapport budgétaire - Document à remplir</a:t>
            </a:r>
          </a:p>
          <a:p>
            <a:pPr marL="0" indent="0" algn="just">
              <a:buNone/>
            </a:pPr>
            <a:endParaRPr lang="fr-FR" b="1" dirty="0"/>
          </a:p>
          <a:p>
            <a:pPr marL="0" indent="0" algn="just">
              <a:buNone/>
            </a:pPr>
            <a:r>
              <a:rPr lang="fr-FR" dirty="0"/>
              <a:t>Un gabarit fut créé pour faciliter l’exercice. Tous les détails se retrouvent dans les prochaines pages. </a:t>
            </a:r>
            <a:endParaRPr lang="fr-CA"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538507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365126"/>
            <a:ext cx="10515600" cy="1076670"/>
          </a:xfrm>
        </p:spPr>
        <p:txBody>
          <a:bodyPr>
            <a:normAutofit fontScale="90000"/>
          </a:bodyPr>
          <a:lstStyle/>
          <a:p>
            <a:r>
              <a:rPr lang="fr-CA" sz="4900" b="1" dirty="0">
                <a:solidFill>
                  <a:schemeClr val="bg1"/>
                </a:solidFill>
              </a:rPr>
              <a:t>Présentation du document à remplir</a:t>
            </a:r>
            <a:br>
              <a:rPr lang="fr-CA" b="1" dirty="0">
                <a:solidFill>
                  <a:schemeClr val="bg1"/>
                </a:solidFill>
              </a:rPr>
            </a:br>
            <a:r>
              <a:rPr lang="fr-CA" sz="2400" b="1" dirty="0">
                <a:solidFill>
                  <a:schemeClr val="bg1"/>
                </a:solidFill>
              </a:rPr>
              <a:t>Disponibilité et nombre de rapports à présenter</a:t>
            </a:r>
          </a:p>
        </p:txBody>
      </p:sp>
      <p:sp>
        <p:nvSpPr>
          <p:cNvPr id="3" name="Espace réservé du contenu 2"/>
          <p:cNvSpPr>
            <a:spLocks noGrp="1"/>
          </p:cNvSpPr>
          <p:nvPr>
            <p:ph idx="1"/>
            <p:custDataLst>
              <p:tags r:id="rId3"/>
            </p:custDataLst>
          </p:nvPr>
        </p:nvSpPr>
        <p:spPr>
          <a:xfrm>
            <a:off x="820541" y="1500992"/>
            <a:ext cx="11218745" cy="4625487"/>
          </a:xfrm>
        </p:spPr>
        <p:txBody>
          <a:bodyPr>
            <a:normAutofit lnSpcReduction="10000"/>
          </a:bodyPr>
          <a:lstStyle/>
          <a:p>
            <a:pPr marL="0" indent="0">
              <a:buNone/>
            </a:pPr>
            <a:endParaRPr lang="fr-FR" b="1" dirty="0">
              <a:solidFill>
                <a:srgbClr val="FF0000"/>
              </a:solidFill>
            </a:endParaRPr>
          </a:p>
          <a:p>
            <a:pPr algn="just"/>
            <a:r>
              <a:rPr lang="fr-FR" sz="2400" dirty="0"/>
              <a:t>Le document servant de gabarit pour les rapports budgétaires est disponible sur le </a:t>
            </a:r>
            <a:r>
              <a:rPr lang="fr-FR" sz="2400" b="1" dirty="0">
                <a:hlinkClick r:id="rId6"/>
              </a:rPr>
              <a:t>Wiki</a:t>
            </a:r>
            <a:r>
              <a:rPr lang="fr-FR" sz="2400" b="1" dirty="0"/>
              <a:t> </a:t>
            </a:r>
            <a:r>
              <a:rPr lang="fr-FR" sz="2400" dirty="0"/>
              <a:t>du Bureau des affaires étudiantes</a:t>
            </a:r>
          </a:p>
          <a:p>
            <a:pPr marL="0" indent="0" algn="just">
              <a:buNone/>
            </a:pPr>
            <a:r>
              <a:rPr lang="fr-FR" sz="1500" b="1" dirty="0">
                <a:hlinkClick r:id="rId6"/>
              </a:rPr>
              <a:t>https://wiki.uqam.ca/pages/viewpage.action?pageId=160340757</a:t>
            </a:r>
            <a:r>
              <a:rPr lang="fr-FR" sz="1500" b="1" dirty="0"/>
              <a:t> </a:t>
            </a:r>
          </a:p>
          <a:p>
            <a:pPr marL="0" indent="0" algn="just">
              <a:buNone/>
            </a:pPr>
            <a:endParaRPr lang="fr-FR" sz="1800" b="1" dirty="0"/>
          </a:p>
          <a:p>
            <a:pPr algn="just"/>
            <a:r>
              <a:rPr lang="fr-CA" sz="2400" b="1" dirty="0"/>
              <a:t>Un rapport par projet </a:t>
            </a:r>
            <a:r>
              <a:rPr lang="fr-CA" sz="2400" dirty="0"/>
              <a:t>subventionné doit être déposé</a:t>
            </a:r>
          </a:p>
          <a:p>
            <a:pPr lvl="1" algn="just">
              <a:buFont typeface="Courier New" panose="02070309020205020404" pitchFamily="49" charset="0"/>
              <a:buChar char="o"/>
            </a:pPr>
            <a:r>
              <a:rPr lang="fr-CA" sz="1500" dirty="0"/>
              <a:t>Ainsi, si une association ou un groupe reçoit un chèque pour 3 projets subventionnés, 3 rapports budgétaires doivent être déposés. </a:t>
            </a:r>
          </a:p>
          <a:p>
            <a:pPr marL="457200" lvl="1" indent="0" algn="just">
              <a:buNone/>
            </a:pPr>
            <a:endParaRPr lang="fr-CA" sz="1500" dirty="0"/>
          </a:p>
          <a:p>
            <a:pPr lvl="1" algn="just">
              <a:buFont typeface="Courier New" panose="02070309020205020404" pitchFamily="49" charset="0"/>
              <a:buChar char="o"/>
            </a:pPr>
            <a:r>
              <a:rPr lang="fr-CA" sz="1500" dirty="0"/>
              <a:t>Les chèques des subventions sont remis aux associations étudiantes et aux groupes étudiants. Si vous êtes impliqués dans un comité organisateur d’un projet subventionné, informez-vous auprès de votre association ou votre groupe pour obtenir les sommes promises et discuter de la production du rapport budgétaire. </a:t>
            </a:r>
          </a:p>
          <a:p>
            <a:pPr marL="457200" lvl="1" indent="0" algn="just">
              <a:buNone/>
            </a:pPr>
            <a:endParaRPr lang="fr-CA" dirty="0"/>
          </a:p>
          <a:p>
            <a:pPr algn="just"/>
            <a:r>
              <a:rPr lang="fr-CA" sz="2400" b="1" dirty="0"/>
              <a:t>Deux exemples </a:t>
            </a:r>
            <a:r>
              <a:rPr lang="fr-CA" sz="2400" dirty="0"/>
              <a:t>de rapports complétés se retrouvent en annexe des programmes de subventions (aux pages 12 et 13) pour aider à la présentation des informations. </a:t>
            </a:r>
          </a:p>
          <a:p>
            <a:pPr marL="457200" lvl="1" indent="0" algn="just">
              <a:buNone/>
            </a:pPr>
            <a:endParaRPr lang="fr-FR" b="1"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365796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365126"/>
            <a:ext cx="10515600" cy="1076670"/>
          </a:xfrm>
        </p:spPr>
        <p:txBody>
          <a:bodyPr>
            <a:normAutofit/>
          </a:bodyPr>
          <a:lstStyle/>
          <a:p>
            <a:r>
              <a:rPr lang="fr-CA" b="1" dirty="0">
                <a:solidFill>
                  <a:schemeClr val="bg1"/>
                </a:solidFill>
              </a:rPr>
              <a:t>Présentation du document à remplir</a:t>
            </a:r>
            <a:br>
              <a:rPr lang="fr-CA" b="1" dirty="0">
                <a:solidFill>
                  <a:schemeClr val="bg1"/>
                </a:solidFill>
              </a:rPr>
            </a:br>
            <a:r>
              <a:rPr lang="fr-CA" sz="2400" b="1" dirty="0">
                <a:solidFill>
                  <a:schemeClr val="bg1"/>
                </a:solidFill>
              </a:rPr>
              <a:t>Détails techniques</a:t>
            </a:r>
          </a:p>
        </p:txBody>
      </p:sp>
      <p:sp>
        <p:nvSpPr>
          <p:cNvPr id="3" name="Espace réservé du contenu 2"/>
          <p:cNvSpPr>
            <a:spLocks noGrp="1"/>
          </p:cNvSpPr>
          <p:nvPr>
            <p:ph idx="1"/>
            <p:custDataLst>
              <p:tags r:id="rId3"/>
            </p:custDataLst>
          </p:nvPr>
        </p:nvSpPr>
        <p:spPr>
          <a:xfrm>
            <a:off x="820541" y="1500993"/>
            <a:ext cx="11218745" cy="4943350"/>
          </a:xfrm>
        </p:spPr>
        <p:txBody>
          <a:bodyPr>
            <a:normAutofit/>
          </a:bodyPr>
          <a:lstStyle/>
          <a:p>
            <a:pPr marL="0" indent="0">
              <a:buNone/>
            </a:pPr>
            <a:endParaRPr lang="fr-FR" b="1" dirty="0">
              <a:solidFill>
                <a:srgbClr val="FF0000"/>
              </a:solidFill>
            </a:endParaRPr>
          </a:p>
          <a:p>
            <a:pPr algn="just"/>
            <a:r>
              <a:rPr lang="fr-CA" sz="2400" dirty="0"/>
              <a:t>Vous devez télécharger et enregistrer le document sur votre ordinateur avant de le remplir (un téléchargement par rapport à remettre). </a:t>
            </a:r>
          </a:p>
          <a:p>
            <a:pPr marL="0" indent="0" algn="just">
              <a:buNone/>
            </a:pPr>
            <a:endParaRPr lang="fr-CA" sz="2400" dirty="0"/>
          </a:p>
          <a:p>
            <a:pPr algn="just"/>
            <a:r>
              <a:rPr lang="fr-CA" sz="2400" dirty="0"/>
              <a:t>Le formulaire est en format PDF et le calcul se fait automatiquement (important si solde à rembourser). </a:t>
            </a:r>
          </a:p>
          <a:p>
            <a:pPr lvl="1" algn="just">
              <a:buFont typeface="Courier New" panose="02070309020205020404" pitchFamily="49" charset="0"/>
              <a:buChar char="o"/>
            </a:pPr>
            <a:r>
              <a:rPr lang="fr-CA" sz="2000" dirty="0"/>
              <a:t>Pour des raisons de programmation du formulaire, si vous dépensez plus que le montant de la subvention, l’écart apparait en rouge (comme un déficit) et si vous avez un montant à rembourser, il apparaitra en noir. </a:t>
            </a:r>
          </a:p>
          <a:p>
            <a:pPr marL="0" indent="0" algn="just">
              <a:buNone/>
            </a:pPr>
            <a:endParaRPr lang="fr-CA" sz="2400" dirty="0"/>
          </a:p>
          <a:p>
            <a:pPr algn="just"/>
            <a:r>
              <a:rPr lang="fr-CA" sz="2400" dirty="0"/>
              <a:t>Vous devez fusionner divers PDF afin d’en créer un seul par rapport en y ajoutant les pièces justificatives (factures et preuves de paiement).</a:t>
            </a:r>
          </a:p>
          <a:p>
            <a:pPr marL="457200" lvl="1" indent="0" algn="just">
              <a:buNone/>
            </a:pPr>
            <a:endParaRPr lang="fr-FR" b="1"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395954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365126"/>
            <a:ext cx="10515600" cy="1076670"/>
          </a:xfrm>
        </p:spPr>
        <p:txBody>
          <a:bodyPr>
            <a:normAutofit fontScale="90000"/>
          </a:bodyPr>
          <a:lstStyle/>
          <a:p>
            <a:r>
              <a:rPr lang="fr-CA" sz="4900" b="1" dirty="0">
                <a:solidFill>
                  <a:schemeClr val="bg1"/>
                </a:solidFill>
              </a:rPr>
              <a:t>Éléments du document à remplir</a:t>
            </a:r>
            <a:br>
              <a:rPr lang="fr-CA" b="1" dirty="0">
                <a:solidFill>
                  <a:schemeClr val="bg1"/>
                </a:solidFill>
              </a:rPr>
            </a:br>
            <a:r>
              <a:rPr lang="fr-CA" sz="2400" b="1" dirty="0">
                <a:solidFill>
                  <a:schemeClr val="bg1"/>
                </a:solidFill>
              </a:rPr>
              <a:t>Explications</a:t>
            </a:r>
          </a:p>
        </p:txBody>
      </p:sp>
      <p:sp>
        <p:nvSpPr>
          <p:cNvPr id="3" name="Espace réservé du contenu 2"/>
          <p:cNvSpPr>
            <a:spLocks noGrp="1"/>
          </p:cNvSpPr>
          <p:nvPr>
            <p:ph idx="1"/>
            <p:custDataLst>
              <p:tags r:id="rId3"/>
            </p:custDataLst>
          </p:nvPr>
        </p:nvSpPr>
        <p:spPr>
          <a:xfrm>
            <a:off x="820541" y="1500993"/>
            <a:ext cx="11218745" cy="4943350"/>
          </a:xfrm>
        </p:spPr>
        <p:txBody>
          <a:bodyPr>
            <a:normAutofit/>
          </a:bodyPr>
          <a:lstStyle/>
          <a:p>
            <a:pPr marL="0" indent="0">
              <a:buNone/>
            </a:pPr>
            <a:endParaRPr lang="fr-FR" b="1" dirty="0">
              <a:solidFill>
                <a:srgbClr val="FF0000"/>
              </a:solidFill>
            </a:endParaRPr>
          </a:p>
          <a:p>
            <a:pPr marL="0" indent="0" algn="just">
              <a:buNone/>
            </a:pPr>
            <a:endParaRPr lang="fr-CA" dirty="0"/>
          </a:p>
          <a:p>
            <a:pPr marL="457200" lvl="1" indent="0" algn="just">
              <a:buNone/>
            </a:pPr>
            <a:endParaRPr lang="fr-FR" b="1"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5" name="Image 4"/>
          <p:cNvPicPr>
            <a:picLocks noChangeAspect="1"/>
          </p:cNvPicPr>
          <p:nvPr>
            <p:custDataLst>
              <p:tags r:id="rId5"/>
            </p:custDataLst>
          </p:nvPr>
        </p:nvPicPr>
        <p:blipFill>
          <a:blip r:embed="rId16"/>
          <a:stretch>
            <a:fillRect/>
          </a:stretch>
        </p:blipFill>
        <p:spPr>
          <a:xfrm>
            <a:off x="1020096" y="1645039"/>
            <a:ext cx="3779927" cy="4571858"/>
          </a:xfrm>
          <a:prstGeom prst="rect">
            <a:avLst/>
          </a:prstGeom>
        </p:spPr>
      </p:pic>
      <p:sp>
        <p:nvSpPr>
          <p:cNvPr id="7" name="ZoneTexte 6"/>
          <p:cNvSpPr txBox="1"/>
          <p:nvPr>
            <p:custDataLst>
              <p:tags r:id="rId6"/>
            </p:custDataLst>
          </p:nvPr>
        </p:nvSpPr>
        <p:spPr>
          <a:xfrm>
            <a:off x="5199017" y="1767624"/>
            <a:ext cx="6740434" cy="2585323"/>
          </a:xfrm>
          <a:prstGeom prst="rect">
            <a:avLst/>
          </a:prstGeom>
          <a:noFill/>
        </p:spPr>
        <p:txBody>
          <a:bodyPr wrap="square" rtlCol="0">
            <a:spAutoFit/>
          </a:bodyPr>
          <a:lstStyle/>
          <a:p>
            <a:r>
              <a:rPr lang="fr-CA" dirty="0"/>
              <a:t>Complétez l’année dans l’encadré en haut de la page (2024-2025)</a:t>
            </a:r>
          </a:p>
          <a:p>
            <a:endParaRPr lang="fr-CA" dirty="0"/>
          </a:p>
          <a:p>
            <a:r>
              <a:rPr lang="fr-CA" dirty="0"/>
              <a:t>1.  Précisez le nom de votre organisation.</a:t>
            </a:r>
          </a:p>
          <a:p>
            <a:endParaRPr lang="fr-CA" dirty="0"/>
          </a:p>
          <a:p>
            <a:r>
              <a:rPr lang="fr-CA" dirty="0"/>
              <a:t>2.  Précisez si le rapport concerne une subvention obtenue pour couvrir les obligations administratives de votre organisation ou un projet. </a:t>
            </a:r>
          </a:p>
          <a:p>
            <a:pPr marL="800100" lvl="1" indent="-342900">
              <a:buFont typeface="Arial" panose="020B0604020202020204" pitchFamily="34" charset="0"/>
              <a:buChar char="•"/>
            </a:pPr>
            <a:r>
              <a:rPr lang="fr-CA" dirty="0"/>
              <a:t>S’il est question d’un projet, précisez le volet et le nom du projet. </a:t>
            </a:r>
          </a:p>
        </p:txBody>
      </p:sp>
      <p:sp>
        <p:nvSpPr>
          <p:cNvPr id="13" name="Ellipse 12"/>
          <p:cNvSpPr/>
          <p:nvPr>
            <p:custDataLst>
              <p:tags r:id="rId7"/>
            </p:custDataLst>
          </p:nvPr>
        </p:nvSpPr>
        <p:spPr>
          <a:xfrm>
            <a:off x="5194947" y="2323012"/>
            <a:ext cx="317577" cy="36140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5" name="Ellipse 14"/>
          <p:cNvSpPr/>
          <p:nvPr>
            <p:custDataLst>
              <p:tags r:id="rId8"/>
            </p:custDataLst>
          </p:nvPr>
        </p:nvSpPr>
        <p:spPr>
          <a:xfrm>
            <a:off x="1286691" y="2357847"/>
            <a:ext cx="215535" cy="20247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17" name="Connecteur droit avec flèche 16"/>
          <p:cNvCxnSpPr>
            <a:stCxn id="13" idx="2"/>
          </p:cNvCxnSpPr>
          <p:nvPr>
            <p:custDataLst>
              <p:tags r:id="rId9"/>
            </p:custDataLst>
          </p:nvPr>
        </p:nvCxnSpPr>
        <p:spPr>
          <a:xfrm flipH="1" flipV="1">
            <a:off x="4532809" y="2488477"/>
            <a:ext cx="662138" cy="152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Ellipse 20"/>
          <p:cNvSpPr/>
          <p:nvPr>
            <p:custDataLst>
              <p:tags r:id="rId10"/>
            </p:custDataLst>
          </p:nvPr>
        </p:nvSpPr>
        <p:spPr>
          <a:xfrm>
            <a:off x="5206137" y="2867515"/>
            <a:ext cx="317577" cy="36140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2" name="Ellipse 21"/>
          <p:cNvSpPr/>
          <p:nvPr>
            <p:custDataLst>
              <p:tags r:id="rId11"/>
            </p:custDataLst>
          </p:nvPr>
        </p:nvSpPr>
        <p:spPr>
          <a:xfrm>
            <a:off x="1293221" y="2719605"/>
            <a:ext cx="215535" cy="20247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24" name="Connecteur droit avec flèche 23"/>
          <p:cNvCxnSpPr>
            <a:stCxn id="21" idx="2"/>
          </p:cNvCxnSpPr>
          <p:nvPr>
            <p:custDataLst>
              <p:tags r:id="rId12"/>
            </p:custDataLst>
          </p:nvPr>
        </p:nvCxnSpPr>
        <p:spPr>
          <a:xfrm flipH="1" flipV="1">
            <a:off x="4696097" y="2922078"/>
            <a:ext cx="510040" cy="12614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Ellipse 5"/>
          <p:cNvSpPr/>
          <p:nvPr>
            <p:custDataLst>
              <p:tags r:id="rId13"/>
            </p:custDataLst>
          </p:nvPr>
        </p:nvSpPr>
        <p:spPr>
          <a:xfrm>
            <a:off x="3482621" y="1645039"/>
            <a:ext cx="955963" cy="360434"/>
          </a:xfrm>
          <a:prstGeom prst="ellipse">
            <a:avLst/>
          </a:prstGeom>
          <a:noFill/>
          <a:ln>
            <a:solidFill>
              <a:srgbClr val="2DEF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10" name="Connecteur droit avec flèche 9"/>
          <p:cNvCxnSpPr/>
          <p:nvPr>
            <p:custDataLst>
              <p:tags r:id="rId14"/>
            </p:custDataLst>
          </p:nvPr>
        </p:nvCxnSpPr>
        <p:spPr>
          <a:xfrm flipH="1" flipV="1">
            <a:off x="4438584" y="1825256"/>
            <a:ext cx="690369" cy="111609"/>
          </a:xfrm>
          <a:prstGeom prst="straightConnector1">
            <a:avLst/>
          </a:prstGeom>
          <a:ln>
            <a:solidFill>
              <a:srgbClr val="2DEF5B"/>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0684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365126"/>
            <a:ext cx="10515600" cy="1076670"/>
          </a:xfrm>
        </p:spPr>
        <p:txBody>
          <a:bodyPr>
            <a:normAutofit fontScale="90000"/>
          </a:bodyPr>
          <a:lstStyle/>
          <a:p>
            <a:r>
              <a:rPr lang="fr-CA" sz="4900" b="1" dirty="0">
                <a:solidFill>
                  <a:schemeClr val="bg1"/>
                </a:solidFill>
              </a:rPr>
              <a:t>Éléments du document à remplir</a:t>
            </a:r>
            <a:br>
              <a:rPr lang="fr-CA" b="1" dirty="0">
                <a:solidFill>
                  <a:schemeClr val="bg1"/>
                </a:solidFill>
              </a:rPr>
            </a:br>
            <a:r>
              <a:rPr lang="fr-CA" sz="2400" b="1" dirty="0">
                <a:solidFill>
                  <a:schemeClr val="bg1"/>
                </a:solidFill>
              </a:rPr>
              <a:t>Explications</a:t>
            </a:r>
          </a:p>
        </p:txBody>
      </p:sp>
      <p:sp>
        <p:nvSpPr>
          <p:cNvPr id="3" name="Espace réservé du contenu 2"/>
          <p:cNvSpPr>
            <a:spLocks noGrp="1"/>
          </p:cNvSpPr>
          <p:nvPr>
            <p:ph idx="1"/>
            <p:custDataLst>
              <p:tags r:id="rId3"/>
            </p:custDataLst>
          </p:nvPr>
        </p:nvSpPr>
        <p:spPr>
          <a:xfrm>
            <a:off x="820541" y="1500993"/>
            <a:ext cx="11218745" cy="4943350"/>
          </a:xfrm>
        </p:spPr>
        <p:txBody>
          <a:bodyPr>
            <a:normAutofit/>
          </a:bodyPr>
          <a:lstStyle/>
          <a:p>
            <a:pPr marL="0" indent="0">
              <a:buNone/>
            </a:pPr>
            <a:endParaRPr lang="fr-FR" b="1" dirty="0">
              <a:solidFill>
                <a:srgbClr val="FF0000"/>
              </a:solidFill>
            </a:endParaRPr>
          </a:p>
          <a:p>
            <a:pPr marL="0" indent="0" algn="just">
              <a:buNone/>
            </a:pPr>
            <a:endParaRPr lang="fr-CA" dirty="0"/>
          </a:p>
          <a:p>
            <a:pPr marL="457200" lvl="1" indent="0" algn="just">
              <a:buNone/>
            </a:pPr>
            <a:endParaRPr lang="fr-FR" b="1"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5" name="Image 4"/>
          <p:cNvPicPr>
            <a:picLocks noChangeAspect="1"/>
          </p:cNvPicPr>
          <p:nvPr>
            <p:custDataLst>
              <p:tags r:id="rId5"/>
            </p:custDataLst>
          </p:nvPr>
        </p:nvPicPr>
        <p:blipFill>
          <a:blip r:embed="rId10"/>
          <a:stretch>
            <a:fillRect/>
          </a:stretch>
        </p:blipFill>
        <p:spPr>
          <a:xfrm>
            <a:off x="1020096" y="1645039"/>
            <a:ext cx="3779927" cy="4571858"/>
          </a:xfrm>
          <a:prstGeom prst="rect">
            <a:avLst/>
          </a:prstGeom>
        </p:spPr>
      </p:pic>
      <p:sp>
        <p:nvSpPr>
          <p:cNvPr id="7" name="ZoneTexte 6"/>
          <p:cNvSpPr txBox="1"/>
          <p:nvPr>
            <p:custDataLst>
              <p:tags r:id="rId6"/>
            </p:custDataLst>
          </p:nvPr>
        </p:nvSpPr>
        <p:spPr>
          <a:xfrm>
            <a:off x="5199017" y="1607819"/>
            <a:ext cx="6740434" cy="3416320"/>
          </a:xfrm>
          <a:prstGeom prst="rect">
            <a:avLst/>
          </a:prstGeom>
          <a:noFill/>
        </p:spPr>
        <p:txBody>
          <a:bodyPr wrap="square" rtlCol="0">
            <a:spAutoFit/>
          </a:bodyPr>
          <a:lstStyle/>
          <a:p>
            <a:r>
              <a:rPr lang="fr-CA" dirty="0"/>
              <a:t>3. Complétez le tableau avec les dépenses relatives au projet subventionné. </a:t>
            </a:r>
          </a:p>
          <a:p>
            <a:pPr marL="800100" lvl="1" indent="-342900">
              <a:buFont typeface="Arial" panose="020B0604020202020204" pitchFamily="34" charset="0"/>
              <a:buChar char="•"/>
            </a:pPr>
            <a:r>
              <a:rPr lang="fr-CA" b="1" dirty="0"/>
              <a:t>Code budgétaire: </a:t>
            </a:r>
            <a:r>
              <a:rPr lang="fr-CA" dirty="0"/>
              <a:t>code lié à la dépense présentée. Tous les codes sont disponibles dans le programme de subventions (tableau synthèse en annexe). </a:t>
            </a:r>
            <a:r>
              <a:rPr lang="fr-CA" b="1" dirty="0"/>
              <a:t>Ex.: </a:t>
            </a:r>
          </a:p>
          <a:p>
            <a:pPr marL="1257300" lvl="2" indent="-342900">
              <a:buFont typeface="Courier New" panose="02070309020205020404" pitchFamily="49" charset="0"/>
              <a:buChar char="o"/>
            </a:pPr>
            <a:r>
              <a:rPr lang="fr-CA" dirty="0"/>
              <a:t>Le code budgétaire pour l’achat de nourriture d’un groupe étudiant qui bénéficie d’une subvention dans le volet B serait </a:t>
            </a:r>
            <a:r>
              <a:rPr lang="fr-CA" b="1" dirty="0"/>
              <a:t>A-B.6</a:t>
            </a:r>
            <a:r>
              <a:rPr lang="fr-CA" dirty="0"/>
              <a:t>.  </a:t>
            </a:r>
          </a:p>
          <a:p>
            <a:pPr marL="1257300" lvl="2" indent="-342900">
              <a:buFont typeface="Courier New" panose="02070309020205020404" pitchFamily="49" charset="0"/>
              <a:buChar char="o"/>
            </a:pPr>
            <a:r>
              <a:rPr lang="fr-CA" dirty="0"/>
              <a:t>Le code budgétaire pour le remboursement de frais d’inscription à un colloque interuniversitaire pour une association étudiante qui bénéficie d’une subvention dans le volet I serait </a:t>
            </a:r>
            <a:r>
              <a:rPr lang="fr-CA" b="1" dirty="0"/>
              <a:t>I.1</a:t>
            </a:r>
            <a:r>
              <a:rPr lang="fr-CA" dirty="0"/>
              <a:t>. </a:t>
            </a:r>
          </a:p>
        </p:txBody>
      </p:sp>
      <p:sp>
        <p:nvSpPr>
          <p:cNvPr id="11" name="Ellipse 10"/>
          <p:cNvSpPr/>
          <p:nvPr>
            <p:custDataLst>
              <p:tags r:id="rId7"/>
            </p:custDataLst>
          </p:nvPr>
        </p:nvSpPr>
        <p:spPr>
          <a:xfrm>
            <a:off x="5231032" y="1645039"/>
            <a:ext cx="267788" cy="288264"/>
          </a:xfrm>
          <a:prstGeom prst="ellipse">
            <a:avLst/>
          </a:prstGeom>
          <a:noFill/>
          <a:ln>
            <a:solidFill>
              <a:srgbClr val="61E7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13" name="Connecteur droit avec flèche 12"/>
          <p:cNvCxnSpPr>
            <a:stCxn id="11" idx="3"/>
          </p:cNvCxnSpPr>
          <p:nvPr>
            <p:custDataLst>
              <p:tags r:id="rId8"/>
            </p:custDataLst>
          </p:nvPr>
        </p:nvCxnSpPr>
        <p:spPr>
          <a:xfrm flipH="1">
            <a:off x="4728754" y="1891088"/>
            <a:ext cx="541495" cy="1230935"/>
          </a:xfrm>
          <a:prstGeom prst="straightConnector1">
            <a:avLst/>
          </a:prstGeom>
          <a:ln>
            <a:solidFill>
              <a:srgbClr val="61E7F5"/>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93319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custDataLst>
              <p:tags r:id="rId1"/>
            </p:custDataLst>
          </p:nvPr>
        </p:nvSpPr>
        <p:spPr>
          <a:xfrm>
            <a:off x="73742" y="199103"/>
            <a:ext cx="12118258" cy="1246239"/>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 name="Titre 1"/>
          <p:cNvSpPr>
            <a:spLocks noGrp="1"/>
          </p:cNvSpPr>
          <p:nvPr>
            <p:ph type="title"/>
            <p:custDataLst>
              <p:tags r:id="rId2"/>
            </p:custDataLst>
          </p:nvPr>
        </p:nvSpPr>
        <p:spPr>
          <a:xfrm>
            <a:off x="838200" y="365126"/>
            <a:ext cx="10515600" cy="1076670"/>
          </a:xfrm>
        </p:spPr>
        <p:txBody>
          <a:bodyPr>
            <a:normAutofit fontScale="90000"/>
          </a:bodyPr>
          <a:lstStyle/>
          <a:p>
            <a:r>
              <a:rPr lang="fr-CA" sz="4900" b="1" dirty="0">
                <a:solidFill>
                  <a:schemeClr val="bg1"/>
                </a:solidFill>
              </a:rPr>
              <a:t>Éléments du document à remplir</a:t>
            </a:r>
            <a:br>
              <a:rPr lang="fr-CA" b="1" dirty="0">
                <a:solidFill>
                  <a:schemeClr val="bg1"/>
                </a:solidFill>
              </a:rPr>
            </a:br>
            <a:r>
              <a:rPr lang="fr-CA" sz="2400" b="1" dirty="0">
                <a:solidFill>
                  <a:schemeClr val="bg1"/>
                </a:solidFill>
              </a:rPr>
              <a:t>Explications</a:t>
            </a:r>
          </a:p>
        </p:txBody>
      </p:sp>
      <p:sp>
        <p:nvSpPr>
          <p:cNvPr id="3" name="Espace réservé du contenu 2"/>
          <p:cNvSpPr>
            <a:spLocks noGrp="1"/>
          </p:cNvSpPr>
          <p:nvPr>
            <p:ph idx="1"/>
            <p:custDataLst>
              <p:tags r:id="rId3"/>
            </p:custDataLst>
          </p:nvPr>
        </p:nvSpPr>
        <p:spPr>
          <a:xfrm>
            <a:off x="820541" y="1500993"/>
            <a:ext cx="11218745" cy="4943350"/>
          </a:xfrm>
        </p:spPr>
        <p:txBody>
          <a:bodyPr>
            <a:normAutofit/>
          </a:bodyPr>
          <a:lstStyle/>
          <a:p>
            <a:pPr marL="0" indent="0">
              <a:buNone/>
            </a:pPr>
            <a:endParaRPr lang="fr-FR" b="1" dirty="0">
              <a:solidFill>
                <a:srgbClr val="FF0000"/>
              </a:solidFill>
            </a:endParaRPr>
          </a:p>
          <a:p>
            <a:pPr marL="0" indent="0" algn="just">
              <a:buNone/>
            </a:pPr>
            <a:endParaRPr lang="fr-CA" dirty="0"/>
          </a:p>
          <a:p>
            <a:pPr marL="457200" lvl="1" indent="0" algn="just">
              <a:buNone/>
            </a:pPr>
            <a:endParaRPr lang="fr-FR" b="1" dirty="0"/>
          </a:p>
        </p:txBody>
      </p:sp>
      <p:sp>
        <p:nvSpPr>
          <p:cNvPr id="9" name="Ellipse 8"/>
          <p:cNvSpPr/>
          <p:nvPr>
            <p:custDataLst>
              <p:tags r:id="rId4"/>
            </p:custDataLst>
          </p:nvPr>
        </p:nvSpPr>
        <p:spPr>
          <a:xfrm>
            <a:off x="255638" y="1207185"/>
            <a:ext cx="582562" cy="560439"/>
          </a:xfrm>
          <a:prstGeom prst="ellipse">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5" name="Image 4"/>
          <p:cNvPicPr>
            <a:picLocks noChangeAspect="1"/>
          </p:cNvPicPr>
          <p:nvPr>
            <p:custDataLst>
              <p:tags r:id="rId5"/>
            </p:custDataLst>
          </p:nvPr>
        </p:nvPicPr>
        <p:blipFill>
          <a:blip r:embed="rId8"/>
          <a:stretch>
            <a:fillRect/>
          </a:stretch>
        </p:blipFill>
        <p:spPr>
          <a:xfrm>
            <a:off x="1020096" y="1645039"/>
            <a:ext cx="3779927" cy="4571858"/>
          </a:xfrm>
          <a:prstGeom prst="rect">
            <a:avLst/>
          </a:prstGeom>
        </p:spPr>
      </p:pic>
      <p:sp>
        <p:nvSpPr>
          <p:cNvPr id="7" name="ZoneTexte 6"/>
          <p:cNvSpPr txBox="1"/>
          <p:nvPr>
            <p:custDataLst>
              <p:tags r:id="rId6"/>
            </p:custDataLst>
          </p:nvPr>
        </p:nvSpPr>
        <p:spPr>
          <a:xfrm>
            <a:off x="5199017" y="1607819"/>
            <a:ext cx="6740434" cy="3416320"/>
          </a:xfrm>
          <a:prstGeom prst="rect">
            <a:avLst/>
          </a:prstGeom>
          <a:noFill/>
        </p:spPr>
        <p:txBody>
          <a:bodyPr wrap="square" rtlCol="0">
            <a:spAutoFit/>
          </a:bodyPr>
          <a:lstStyle/>
          <a:p>
            <a:pPr marL="800100" lvl="1" indent="-342900" algn="just">
              <a:buFont typeface="Arial" panose="020B0604020202020204" pitchFamily="34" charset="0"/>
              <a:buChar char="•"/>
            </a:pPr>
            <a:r>
              <a:rPr lang="fr-CA" dirty="0">
                <a:solidFill>
                  <a:prstClr val="black"/>
                </a:solidFill>
              </a:rPr>
              <a:t>Chaque dépense doit être justifiée par une </a:t>
            </a:r>
            <a:r>
              <a:rPr lang="fr-CA" b="1" dirty="0">
                <a:solidFill>
                  <a:prstClr val="black"/>
                </a:solidFill>
              </a:rPr>
              <a:t>facture (un devis, une soumission ou un contrat ne sont pas des pièces suffisantes)</a:t>
            </a:r>
            <a:r>
              <a:rPr lang="fr-CA" dirty="0">
                <a:solidFill>
                  <a:prstClr val="black"/>
                </a:solidFill>
              </a:rPr>
              <a:t> ainsi qu’une preuve de paiement. </a:t>
            </a:r>
          </a:p>
          <a:p>
            <a:pPr lvl="1" algn="just"/>
            <a:endParaRPr lang="fr-CA" dirty="0">
              <a:solidFill>
                <a:prstClr val="black"/>
              </a:solidFill>
            </a:endParaRPr>
          </a:p>
          <a:p>
            <a:pPr marL="800100" lvl="1" indent="-342900" algn="just">
              <a:buFont typeface="Arial" panose="020B0604020202020204" pitchFamily="34" charset="0"/>
              <a:buChar char="•"/>
            </a:pPr>
            <a:r>
              <a:rPr lang="fr-CA" dirty="0">
                <a:solidFill>
                  <a:prstClr val="black"/>
                </a:solidFill>
              </a:rPr>
              <a:t>Une facture « à zéro », ou qui démontre avoir été payé (par une carte ou en argent) est une preuve complète.</a:t>
            </a:r>
          </a:p>
          <a:p>
            <a:pPr lvl="1" algn="just"/>
            <a:r>
              <a:rPr lang="fr-CA" dirty="0">
                <a:solidFill>
                  <a:prstClr val="black"/>
                </a:solidFill>
              </a:rPr>
              <a:t> </a:t>
            </a:r>
          </a:p>
          <a:p>
            <a:pPr marL="800100" lvl="1" indent="-342900" algn="just">
              <a:buFont typeface="Arial" panose="020B0604020202020204" pitchFamily="34" charset="0"/>
              <a:buChar char="•"/>
            </a:pPr>
            <a:r>
              <a:rPr lang="fr-CA" dirty="0">
                <a:solidFill>
                  <a:prstClr val="black"/>
                </a:solidFill>
              </a:rPr>
              <a:t>Pour le paiement de </a:t>
            </a:r>
            <a:r>
              <a:rPr lang="fr-CA" b="1" dirty="0">
                <a:solidFill>
                  <a:prstClr val="black"/>
                </a:solidFill>
              </a:rPr>
              <a:t>cachets</a:t>
            </a:r>
            <a:r>
              <a:rPr lang="fr-CA" dirty="0">
                <a:solidFill>
                  <a:prstClr val="black"/>
                </a:solidFill>
              </a:rPr>
              <a:t> (conférencier, salaire étudiant, etc.), vous devez produire un reçu (avec signature des deux parties) et joindre la preuve du paiement. </a:t>
            </a:r>
          </a:p>
          <a:p>
            <a:pPr lvl="1"/>
            <a:endParaRPr lang="fr-CA" dirty="0">
              <a:solidFill>
                <a:prstClr val="black"/>
              </a:solidFill>
            </a:endParaRPr>
          </a:p>
          <a:p>
            <a:pPr lvl="1"/>
            <a:endParaRPr lang="fr-CA" dirty="0">
              <a:solidFill>
                <a:prstClr val="black"/>
              </a:solidFill>
            </a:endParaRPr>
          </a:p>
        </p:txBody>
      </p:sp>
    </p:spTree>
    <p:extLst>
      <p:ext uri="{BB962C8B-B14F-4D97-AF65-F5344CB8AC3E}">
        <p14:creationId xmlns:p14="http://schemas.microsoft.com/office/powerpoint/2010/main" val="3599882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4"/>
</p:tagLst>
</file>

<file path=ppt/tags/tag15.xml><?xml version="1.0" encoding="utf-8"?>
<p:tagLst xmlns:a="http://schemas.openxmlformats.org/drawingml/2006/main" xmlns:r="http://schemas.openxmlformats.org/officeDocument/2006/relationships" xmlns:p="http://schemas.openxmlformats.org/presentationml/2006/main">
  <p:tag name="NUM" val="1"/>
</p:tagLst>
</file>

<file path=ppt/tags/tag16.xml><?xml version="1.0" encoding="utf-8"?>
<p:tagLst xmlns:a="http://schemas.openxmlformats.org/drawingml/2006/main" xmlns:r="http://schemas.openxmlformats.org/officeDocument/2006/relationships" xmlns:p="http://schemas.openxmlformats.org/presentationml/2006/main">
  <p:tag name="NUM" val="2"/>
</p:tagLst>
</file>

<file path=ppt/tags/tag17.xml><?xml version="1.0" encoding="utf-8"?>
<p:tagLst xmlns:a="http://schemas.openxmlformats.org/drawingml/2006/main" xmlns:r="http://schemas.openxmlformats.org/officeDocument/2006/relationships" xmlns:p="http://schemas.openxmlformats.org/presentationml/2006/main">
  <p:tag name="NUM" val="3"/>
</p:tagLst>
</file>

<file path=ppt/tags/tag18.xml><?xml version="1.0" encoding="utf-8"?>
<p:tagLst xmlns:a="http://schemas.openxmlformats.org/drawingml/2006/main" xmlns:r="http://schemas.openxmlformats.org/officeDocument/2006/relationships" xmlns:p="http://schemas.openxmlformats.org/presentationml/2006/main">
  <p:tag name="NUM" val="4"/>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4"/>
</p:tagLst>
</file>

<file path=ppt/tags/tag23.xml><?xml version="1.0" encoding="utf-8"?>
<p:tagLst xmlns:a="http://schemas.openxmlformats.org/drawingml/2006/main" xmlns:r="http://schemas.openxmlformats.org/officeDocument/2006/relationships" xmlns:p="http://schemas.openxmlformats.org/presentationml/2006/main">
  <p:tag name="NUM" val="1"/>
</p:tagLst>
</file>

<file path=ppt/tags/tag24.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3"/>
</p:tagLst>
</file>

<file path=ppt/tags/tag26.xml><?xml version="1.0" encoding="utf-8"?>
<p:tagLst xmlns:a="http://schemas.openxmlformats.org/drawingml/2006/main" xmlns:r="http://schemas.openxmlformats.org/officeDocument/2006/relationships" xmlns:p="http://schemas.openxmlformats.org/presentationml/2006/main">
  <p:tag name="NUM" val="4"/>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4"/>
</p:tagLst>
</file>

<file path=ppt/tags/tag31.xml><?xml version="1.0" encoding="utf-8"?>
<p:tagLst xmlns:a="http://schemas.openxmlformats.org/drawingml/2006/main" xmlns:r="http://schemas.openxmlformats.org/officeDocument/2006/relationships" xmlns:p="http://schemas.openxmlformats.org/presentationml/2006/main">
  <p:tag name="NUM" val="5"/>
</p:tagLst>
</file>

<file path=ppt/tags/tag32.xml><?xml version="1.0" encoding="utf-8"?>
<p:tagLst xmlns:a="http://schemas.openxmlformats.org/drawingml/2006/main" xmlns:r="http://schemas.openxmlformats.org/officeDocument/2006/relationships" xmlns:p="http://schemas.openxmlformats.org/presentationml/2006/main">
  <p:tag name="NUM" val="6"/>
</p:tagLst>
</file>

<file path=ppt/tags/tag33.xml><?xml version="1.0" encoding="utf-8"?>
<p:tagLst xmlns:a="http://schemas.openxmlformats.org/drawingml/2006/main" xmlns:r="http://schemas.openxmlformats.org/officeDocument/2006/relationships" xmlns:p="http://schemas.openxmlformats.org/presentationml/2006/main">
  <p:tag name="NUM" val="7"/>
</p:tagLst>
</file>

<file path=ppt/tags/tag34.xml><?xml version="1.0" encoding="utf-8"?>
<p:tagLst xmlns:a="http://schemas.openxmlformats.org/drawingml/2006/main" xmlns:r="http://schemas.openxmlformats.org/officeDocument/2006/relationships" xmlns:p="http://schemas.openxmlformats.org/presentationml/2006/main">
  <p:tag name="NUM" val="8"/>
</p:tagLst>
</file>

<file path=ppt/tags/tag35.xml><?xml version="1.0" encoding="utf-8"?>
<p:tagLst xmlns:a="http://schemas.openxmlformats.org/drawingml/2006/main" xmlns:r="http://schemas.openxmlformats.org/officeDocument/2006/relationships" xmlns:p="http://schemas.openxmlformats.org/presentationml/2006/main">
  <p:tag name="NUM" val="9"/>
</p:tagLst>
</file>

<file path=ppt/tags/tag36.xml><?xml version="1.0" encoding="utf-8"?>
<p:tagLst xmlns:a="http://schemas.openxmlformats.org/drawingml/2006/main" xmlns:r="http://schemas.openxmlformats.org/officeDocument/2006/relationships" xmlns:p="http://schemas.openxmlformats.org/presentationml/2006/main">
  <p:tag name="NUM" val="10"/>
</p:tagLst>
</file>

<file path=ppt/tags/tag37.xml><?xml version="1.0" encoding="utf-8"?>
<p:tagLst xmlns:a="http://schemas.openxmlformats.org/drawingml/2006/main" xmlns:r="http://schemas.openxmlformats.org/officeDocument/2006/relationships" xmlns:p="http://schemas.openxmlformats.org/presentationml/2006/main">
  <p:tag name="NUM" val="11"/>
</p:tagLst>
</file>

<file path=ppt/tags/tag38.xml><?xml version="1.0" encoding="utf-8"?>
<p:tagLst xmlns:a="http://schemas.openxmlformats.org/drawingml/2006/main" xmlns:r="http://schemas.openxmlformats.org/officeDocument/2006/relationships" xmlns:p="http://schemas.openxmlformats.org/presentationml/2006/main">
  <p:tag name="NUM" val="12"/>
</p:tagLst>
</file>

<file path=ppt/tags/tag39.xml><?xml version="1.0" encoding="utf-8"?>
<p:tagLst xmlns:a="http://schemas.openxmlformats.org/drawingml/2006/main" xmlns:r="http://schemas.openxmlformats.org/officeDocument/2006/relationships" xmlns:p="http://schemas.openxmlformats.org/presentationml/2006/main">
  <p:tag name="NUM" val="1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4"/>
</p:tagLst>
</file>

<file path=ppt/tags/tag41.xml><?xml version="1.0" encoding="utf-8"?>
<p:tagLst xmlns:a="http://schemas.openxmlformats.org/drawingml/2006/main" xmlns:r="http://schemas.openxmlformats.org/officeDocument/2006/relationships" xmlns:p="http://schemas.openxmlformats.org/presentationml/2006/main">
  <p:tag name="NUM" val="1"/>
</p:tagLst>
</file>

<file path=ppt/tags/tag42.xml><?xml version="1.0" encoding="utf-8"?>
<p:tagLst xmlns:a="http://schemas.openxmlformats.org/drawingml/2006/main" xmlns:r="http://schemas.openxmlformats.org/officeDocument/2006/relationships" xmlns:p="http://schemas.openxmlformats.org/presentationml/2006/main">
  <p:tag name="NUM" val="2"/>
</p:tagLst>
</file>

<file path=ppt/tags/tag43.xml><?xml version="1.0" encoding="utf-8"?>
<p:tagLst xmlns:a="http://schemas.openxmlformats.org/drawingml/2006/main" xmlns:r="http://schemas.openxmlformats.org/officeDocument/2006/relationships" xmlns:p="http://schemas.openxmlformats.org/presentationml/2006/main">
  <p:tag name="NUM" val="3"/>
</p:tagLst>
</file>

<file path=ppt/tags/tag44.xml><?xml version="1.0" encoding="utf-8"?>
<p:tagLst xmlns:a="http://schemas.openxmlformats.org/drawingml/2006/main" xmlns:r="http://schemas.openxmlformats.org/officeDocument/2006/relationships" xmlns:p="http://schemas.openxmlformats.org/presentationml/2006/main">
  <p:tag name="NUM" val="4"/>
</p:tagLst>
</file>

<file path=ppt/tags/tag45.xml><?xml version="1.0" encoding="utf-8"?>
<p:tagLst xmlns:a="http://schemas.openxmlformats.org/drawingml/2006/main" xmlns:r="http://schemas.openxmlformats.org/officeDocument/2006/relationships" xmlns:p="http://schemas.openxmlformats.org/presentationml/2006/main">
  <p:tag name="NUM" val="5"/>
</p:tagLst>
</file>

<file path=ppt/tags/tag46.xml><?xml version="1.0" encoding="utf-8"?>
<p:tagLst xmlns:a="http://schemas.openxmlformats.org/drawingml/2006/main" xmlns:r="http://schemas.openxmlformats.org/officeDocument/2006/relationships" xmlns:p="http://schemas.openxmlformats.org/presentationml/2006/main">
  <p:tag name="NUM" val="6"/>
</p:tagLst>
</file>

<file path=ppt/tags/tag47.xml><?xml version="1.0" encoding="utf-8"?>
<p:tagLst xmlns:a="http://schemas.openxmlformats.org/drawingml/2006/main" xmlns:r="http://schemas.openxmlformats.org/officeDocument/2006/relationships" xmlns:p="http://schemas.openxmlformats.org/presentationml/2006/main">
  <p:tag name="NUM" val="7"/>
</p:tagLst>
</file>

<file path=ppt/tags/tag48.xml><?xml version="1.0" encoding="utf-8"?>
<p:tagLst xmlns:a="http://schemas.openxmlformats.org/drawingml/2006/main" xmlns:r="http://schemas.openxmlformats.org/officeDocument/2006/relationships" xmlns:p="http://schemas.openxmlformats.org/presentationml/2006/main">
  <p:tag name="NUM" val="8"/>
</p:tagLst>
</file>

<file path=ppt/tags/tag49.xml><?xml version="1.0" encoding="utf-8"?>
<p:tagLst xmlns:a="http://schemas.openxmlformats.org/drawingml/2006/main" xmlns:r="http://schemas.openxmlformats.org/officeDocument/2006/relationships" xmlns:p="http://schemas.openxmlformats.org/presentationml/2006/main">
  <p:tag name="NUM" val="1"/>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2"/>
</p:tagLst>
</file>

<file path=ppt/tags/tag51.xml><?xml version="1.0" encoding="utf-8"?>
<p:tagLst xmlns:a="http://schemas.openxmlformats.org/drawingml/2006/main" xmlns:r="http://schemas.openxmlformats.org/officeDocument/2006/relationships" xmlns:p="http://schemas.openxmlformats.org/presentationml/2006/main">
  <p:tag name="NUM" val="3"/>
</p:tagLst>
</file>

<file path=ppt/tags/tag52.xml><?xml version="1.0" encoding="utf-8"?>
<p:tagLst xmlns:a="http://schemas.openxmlformats.org/drawingml/2006/main" xmlns:r="http://schemas.openxmlformats.org/officeDocument/2006/relationships" xmlns:p="http://schemas.openxmlformats.org/presentationml/2006/main">
  <p:tag name="NUM" val="4"/>
</p:tagLst>
</file>

<file path=ppt/tags/tag53.xml><?xml version="1.0" encoding="utf-8"?>
<p:tagLst xmlns:a="http://schemas.openxmlformats.org/drawingml/2006/main" xmlns:r="http://schemas.openxmlformats.org/officeDocument/2006/relationships" xmlns:p="http://schemas.openxmlformats.org/presentationml/2006/main">
  <p:tag name="NUM" val="5"/>
</p:tagLst>
</file>

<file path=ppt/tags/tag54.xml><?xml version="1.0" encoding="utf-8"?>
<p:tagLst xmlns:a="http://schemas.openxmlformats.org/drawingml/2006/main" xmlns:r="http://schemas.openxmlformats.org/officeDocument/2006/relationships" xmlns:p="http://schemas.openxmlformats.org/presentationml/2006/main">
  <p:tag name="NUM" val="6"/>
</p:tagLst>
</file>

<file path=ppt/tags/tag55.xml><?xml version="1.0" encoding="utf-8"?>
<p:tagLst xmlns:a="http://schemas.openxmlformats.org/drawingml/2006/main" xmlns:r="http://schemas.openxmlformats.org/officeDocument/2006/relationships" xmlns:p="http://schemas.openxmlformats.org/presentationml/2006/main">
  <p:tag name="NUM" val="1"/>
</p:tagLst>
</file>

<file path=ppt/tags/tag56.xml><?xml version="1.0" encoding="utf-8"?>
<p:tagLst xmlns:a="http://schemas.openxmlformats.org/drawingml/2006/main" xmlns:r="http://schemas.openxmlformats.org/officeDocument/2006/relationships" xmlns:p="http://schemas.openxmlformats.org/presentationml/2006/main">
  <p:tag name="NUM" val="2"/>
</p:tagLst>
</file>

<file path=ppt/tags/tag57.xml><?xml version="1.0" encoding="utf-8"?>
<p:tagLst xmlns:a="http://schemas.openxmlformats.org/drawingml/2006/main" xmlns:r="http://schemas.openxmlformats.org/officeDocument/2006/relationships" xmlns:p="http://schemas.openxmlformats.org/presentationml/2006/main">
  <p:tag name="NUM" val="3"/>
</p:tagLst>
</file>

<file path=ppt/tags/tag58.xml><?xml version="1.0" encoding="utf-8"?>
<p:tagLst xmlns:a="http://schemas.openxmlformats.org/drawingml/2006/main" xmlns:r="http://schemas.openxmlformats.org/officeDocument/2006/relationships" xmlns:p="http://schemas.openxmlformats.org/presentationml/2006/main">
  <p:tag name="NUM" val="4"/>
</p:tagLst>
</file>

<file path=ppt/tags/tag59.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6"/>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4"/>
</p:tagLst>
</file>

<file path=ppt/tags/tag65.xml><?xml version="1.0" encoding="utf-8"?>
<p:tagLst xmlns:a="http://schemas.openxmlformats.org/drawingml/2006/main" xmlns:r="http://schemas.openxmlformats.org/officeDocument/2006/relationships" xmlns:p="http://schemas.openxmlformats.org/presentationml/2006/main">
  <p:tag name="NUM" val="5"/>
</p:tagLst>
</file>

<file path=ppt/tags/tag66.xml><?xml version="1.0" encoding="utf-8"?>
<p:tagLst xmlns:a="http://schemas.openxmlformats.org/drawingml/2006/main" xmlns:r="http://schemas.openxmlformats.org/officeDocument/2006/relationships" xmlns:p="http://schemas.openxmlformats.org/presentationml/2006/main">
  <p:tag name="NUM" val="1"/>
</p:tagLst>
</file>

<file path=ppt/tags/tag67.xml><?xml version="1.0" encoding="utf-8"?>
<p:tagLst xmlns:a="http://schemas.openxmlformats.org/drawingml/2006/main" xmlns:r="http://schemas.openxmlformats.org/officeDocument/2006/relationships" xmlns:p="http://schemas.openxmlformats.org/presentationml/2006/main">
  <p:tag name="NUM" val="2"/>
</p:tagLst>
</file>

<file path=ppt/tags/tag68.xml><?xml version="1.0" encoding="utf-8"?>
<p:tagLst xmlns:a="http://schemas.openxmlformats.org/drawingml/2006/main" xmlns:r="http://schemas.openxmlformats.org/officeDocument/2006/relationships" xmlns:p="http://schemas.openxmlformats.org/presentationml/2006/main">
  <p:tag name="NUM" val="3"/>
</p:tagLst>
</file>

<file path=ppt/tags/tag69.xml><?xml version="1.0" encoding="utf-8"?>
<p:tagLst xmlns:a="http://schemas.openxmlformats.org/drawingml/2006/main" xmlns:r="http://schemas.openxmlformats.org/officeDocument/2006/relationships" xmlns:p="http://schemas.openxmlformats.org/presentationml/2006/main">
  <p:tag name="NUM" val="4"/>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3"/>
</p:tagLst>
</file>

<file path=ppt/tags/tag73.xml><?xml version="1.0" encoding="utf-8"?>
<p:tagLst xmlns:a="http://schemas.openxmlformats.org/drawingml/2006/main" xmlns:r="http://schemas.openxmlformats.org/officeDocument/2006/relationships" xmlns:p="http://schemas.openxmlformats.org/presentationml/2006/main">
  <p:tag name="NUM" val="4"/>
</p:tagLst>
</file>

<file path=ppt/tags/tag74.xml><?xml version="1.0" encoding="utf-8"?>
<p:tagLst xmlns:a="http://schemas.openxmlformats.org/drawingml/2006/main" xmlns:r="http://schemas.openxmlformats.org/officeDocument/2006/relationships" xmlns:p="http://schemas.openxmlformats.org/presentationml/2006/main">
  <p:tag name="NUM" val="5"/>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2"/>
</p:tagLst>
</file>

<file path=ppt/tags/tag77.xml><?xml version="1.0" encoding="utf-8"?>
<p:tagLst xmlns:a="http://schemas.openxmlformats.org/drawingml/2006/main" xmlns:r="http://schemas.openxmlformats.org/officeDocument/2006/relationships" xmlns:p="http://schemas.openxmlformats.org/presentationml/2006/main">
  <p:tag name="NUM" val="3"/>
</p:tagLst>
</file>

<file path=ppt/tags/tag78.xml><?xml version="1.0" encoding="utf-8"?>
<p:tagLst xmlns:a="http://schemas.openxmlformats.org/drawingml/2006/main" xmlns:r="http://schemas.openxmlformats.org/officeDocument/2006/relationships" xmlns:p="http://schemas.openxmlformats.org/presentationml/2006/main">
  <p:tag name="NUM" val="4"/>
</p:tagLst>
</file>

<file path=ppt/tags/tag79.xml><?xml version="1.0" encoding="utf-8"?>
<p:tagLst xmlns:a="http://schemas.openxmlformats.org/drawingml/2006/main" xmlns:r="http://schemas.openxmlformats.org/officeDocument/2006/relationships" xmlns:p="http://schemas.openxmlformats.org/presentationml/2006/main">
  <p:tag name="NUM" val="5"/>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80.xml><?xml version="1.0" encoding="utf-8"?>
<p:tagLst xmlns:a="http://schemas.openxmlformats.org/drawingml/2006/main" xmlns:r="http://schemas.openxmlformats.org/officeDocument/2006/relationships" xmlns:p="http://schemas.openxmlformats.org/presentationml/2006/main">
  <p:tag name="NUM" val="1"/>
</p:tagLst>
</file>

<file path=ppt/tags/tag81.xml><?xml version="1.0" encoding="utf-8"?>
<p:tagLst xmlns:a="http://schemas.openxmlformats.org/drawingml/2006/main" xmlns:r="http://schemas.openxmlformats.org/officeDocument/2006/relationships" xmlns:p="http://schemas.openxmlformats.org/presentationml/2006/main">
  <p:tag name="NUM" val="2"/>
</p:tagLst>
</file>

<file path=ppt/tags/tag82.xml><?xml version="1.0" encoding="utf-8"?>
<p:tagLst xmlns:a="http://schemas.openxmlformats.org/drawingml/2006/main" xmlns:r="http://schemas.openxmlformats.org/officeDocument/2006/relationships" xmlns:p="http://schemas.openxmlformats.org/presentationml/2006/main">
  <p:tag name="NUM" val="3"/>
</p:tagLst>
</file>

<file path=ppt/tags/tag83.xml><?xml version="1.0" encoding="utf-8"?>
<p:tagLst xmlns:a="http://schemas.openxmlformats.org/drawingml/2006/main" xmlns:r="http://schemas.openxmlformats.org/officeDocument/2006/relationships" xmlns:p="http://schemas.openxmlformats.org/presentationml/2006/main">
  <p:tag name="NUM" val="4"/>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8689</TotalTime>
  <Words>1689</Words>
  <Application>Microsoft Office PowerPoint</Application>
  <PresentationFormat>Grand écran</PresentationFormat>
  <Paragraphs>186</Paragraphs>
  <Slides>15</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15</vt:i4>
      </vt:variant>
    </vt:vector>
  </HeadingPairs>
  <TitlesOfParts>
    <vt:vector size="21" baseType="lpstr">
      <vt:lpstr>MS PGothic</vt:lpstr>
      <vt:lpstr>Arial</vt:lpstr>
      <vt:lpstr>Calibri</vt:lpstr>
      <vt:lpstr>Calibri Light</vt:lpstr>
      <vt:lpstr>Courier New</vt:lpstr>
      <vt:lpstr>Thème Office</vt:lpstr>
      <vt:lpstr>Présentation PowerPoint</vt:lpstr>
      <vt:lpstr>Présentation PowerPoint</vt:lpstr>
      <vt:lpstr>Reddition de compte Grands principes et dates importantes</vt:lpstr>
      <vt:lpstr>Reddition de compte </vt:lpstr>
      <vt:lpstr>Présentation du document à remplir Disponibilité et nombre de rapports à présenter</vt:lpstr>
      <vt:lpstr>Présentation du document à remplir Détails techniques</vt:lpstr>
      <vt:lpstr>Éléments du document à remplir Explications</vt:lpstr>
      <vt:lpstr>Éléments du document à remplir Explications</vt:lpstr>
      <vt:lpstr>Éléments du document à remplir Explications</vt:lpstr>
      <vt:lpstr>Éléments du document à remplir Explications</vt:lpstr>
      <vt:lpstr>Dépenses admissibles </vt:lpstr>
      <vt:lpstr>Dépenses admissibles Pour les groupes étudiants ET les associations étudiantes</vt:lpstr>
      <vt:lpstr>Dépenses admissibles</vt:lpstr>
      <vt:lpstr>Dépenses admissibles</vt:lpstr>
      <vt:lpstr>Aide Questions, accompagnement</vt:lpstr>
    </vt:vector>
  </TitlesOfParts>
  <Company>Université du Québec à Montréal (UQAM)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Boucher, Lysiane</dc:creator>
  <cp:lastModifiedBy>Charron, Simon</cp:lastModifiedBy>
  <cp:revision>125</cp:revision>
  <dcterms:created xsi:type="dcterms:W3CDTF">2022-07-06T14:50:31Z</dcterms:created>
  <dcterms:modified xsi:type="dcterms:W3CDTF">2025-03-19T16:09:01Z</dcterms:modified>
</cp:coreProperties>
</file>